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8"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16" r:id="rId57"/>
  </p:sldIdLst>
  <p:sldSz cx="13493750" cy="7589838"/>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90" userDrawn="1">
          <p15:clr>
            <a:srgbClr val="A4A3A4"/>
          </p15:clr>
        </p15:guide>
        <p15:guide id="2" pos="42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90" y="228"/>
      </p:cViewPr>
      <p:guideLst>
        <p:guide orient="horz" pos="2390"/>
        <p:guide pos="425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72BC-0AF0-4F51-8344-55E7546457EC}" type="doc">
      <dgm:prSet loTypeId="urn:microsoft.com/office/officeart/2005/8/layout/chart3" loCatId="cycle" qsTypeId="urn:microsoft.com/office/officeart/2005/8/quickstyle/simple1" qsCatId="simple" csTypeId="urn:microsoft.com/office/officeart/2005/8/colors/accent1_2" csCatId="accent1" phldr="1"/>
      <dgm:spPr/>
    </dgm:pt>
    <dgm:pt modelId="{32839840-F7B8-4598-8CD1-AD31F646630C}">
      <dgm:prSet phldrT="[Text]" phldr="1"/>
      <dgm:spPr>
        <a:ln>
          <a:noFill/>
        </a:ln>
      </dgm:spPr>
      <dgm:t>
        <a:bodyPr/>
        <a:lstStyle/>
        <a:p>
          <a:endParaRPr lang="en-US" dirty="0">
            <a:solidFill>
              <a:schemeClr val="accent1"/>
            </a:solidFill>
          </a:endParaRPr>
        </a:p>
      </dgm:t>
    </dgm:pt>
    <dgm:pt modelId="{054D7BDA-7B7A-4B05-B45E-D52EA371FBA2}" type="parTrans" cxnId="{0D55D94A-2E15-4BF8-9BC7-F5EAEA78E66D}">
      <dgm:prSet/>
      <dgm:spPr/>
      <dgm:t>
        <a:bodyPr/>
        <a:lstStyle/>
        <a:p>
          <a:endParaRPr lang="en-US"/>
        </a:p>
      </dgm:t>
    </dgm:pt>
    <dgm:pt modelId="{C4B9E421-1825-4E8E-8B4F-794FEC70B47C}" type="sibTrans" cxnId="{0D55D94A-2E15-4BF8-9BC7-F5EAEA78E66D}">
      <dgm:prSet/>
      <dgm:spPr/>
      <dgm:t>
        <a:bodyPr/>
        <a:lstStyle/>
        <a:p>
          <a:endParaRPr lang="en-US"/>
        </a:p>
      </dgm:t>
    </dgm:pt>
    <dgm:pt modelId="{6E518C0C-A8BB-4857-93B4-5D50D1EB62E2}">
      <dgm:prSet phldrT="[Text]" phldr="1"/>
      <dgm:spPr>
        <a:ln>
          <a:noFill/>
        </a:ln>
      </dgm:spPr>
      <dgm:t>
        <a:bodyPr/>
        <a:lstStyle/>
        <a:p>
          <a:endParaRPr lang="en-US" dirty="0">
            <a:solidFill>
              <a:schemeClr val="accent1"/>
            </a:solidFill>
          </a:endParaRPr>
        </a:p>
      </dgm:t>
    </dgm:pt>
    <dgm:pt modelId="{B4E51045-DDC3-4805-A2C2-3B9729439133}" type="parTrans" cxnId="{25F798D0-D348-4989-8B69-6E8631EF74FB}">
      <dgm:prSet/>
      <dgm:spPr/>
      <dgm:t>
        <a:bodyPr/>
        <a:lstStyle/>
        <a:p>
          <a:endParaRPr lang="en-US"/>
        </a:p>
      </dgm:t>
    </dgm:pt>
    <dgm:pt modelId="{F3B0FE66-A848-44F2-850E-D89CE3496448}" type="sibTrans" cxnId="{25F798D0-D348-4989-8B69-6E8631EF74FB}">
      <dgm:prSet/>
      <dgm:spPr/>
      <dgm:t>
        <a:bodyPr/>
        <a:lstStyle/>
        <a:p>
          <a:endParaRPr lang="en-US"/>
        </a:p>
      </dgm:t>
    </dgm:pt>
    <dgm:pt modelId="{A194AA98-E3D4-4CB4-AD8C-457BA87F8E48}">
      <dgm:prSet phldrT="[Text]"/>
      <dgm:spPr>
        <a:noFill/>
        <a:ln>
          <a:noFill/>
        </a:ln>
      </dgm:spPr>
      <dgm:t>
        <a:bodyPr/>
        <a:lstStyle/>
        <a:p>
          <a:endParaRPr lang="en-US" dirty="0">
            <a:solidFill>
              <a:schemeClr val="accent1"/>
            </a:solidFill>
          </a:endParaRPr>
        </a:p>
      </dgm:t>
    </dgm:pt>
    <dgm:pt modelId="{B017FB00-DB2C-41C5-8B36-179B71E12514}" type="sibTrans" cxnId="{1809DA33-AAF6-407D-A78A-57670B12F72E}">
      <dgm:prSet/>
      <dgm:spPr/>
      <dgm:t>
        <a:bodyPr/>
        <a:lstStyle/>
        <a:p>
          <a:endParaRPr lang="en-US"/>
        </a:p>
      </dgm:t>
    </dgm:pt>
    <dgm:pt modelId="{C5A32B34-FA68-455F-AF94-9C1F939906A1}" type="parTrans" cxnId="{1809DA33-AAF6-407D-A78A-57670B12F72E}">
      <dgm:prSet/>
      <dgm:spPr/>
      <dgm:t>
        <a:bodyPr/>
        <a:lstStyle/>
        <a:p>
          <a:endParaRPr lang="en-US"/>
        </a:p>
      </dgm:t>
    </dgm:pt>
    <dgm:pt modelId="{51076BAA-2F11-4C2C-AC96-20720D991719}" type="pres">
      <dgm:prSet presAssocID="{A70572BC-0AF0-4F51-8344-55E7546457EC}" presName="compositeShape" presStyleCnt="0">
        <dgm:presLayoutVars>
          <dgm:chMax val="7"/>
          <dgm:dir/>
          <dgm:resizeHandles val="exact"/>
        </dgm:presLayoutVars>
      </dgm:prSet>
      <dgm:spPr/>
    </dgm:pt>
    <dgm:pt modelId="{EADCB122-B2CF-485D-97B1-2432300DCDC7}" type="pres">
      <dgm:prSet presAssocID="{A70572BC-0AF0-4F51-8344-55E7546457EC}" presName="wedge1" presStyleLbl="node1" presStyleIdx="0" presStyleCnt="3"/>
      <dgm:spPr/>
      <dgm:t>
        <a:bodyPr/>
        <a:lstStyle/>
        <a:p>
          <a:endParaRPr lang="en-US"/>
        </a:p>
      </dgm:t>
    </dgm:pt>
    <dgm:pt modelId="{8CF7FCB7-4A2E-41D2-BE42-E814FA6FA4D6}" type="pres">
      <dgm:prSet presAssocID="{A70572BC-0AF0-4F51-8344-55E7546457EC}" presName="wedge1Tx" presStyleLbl="node1" presStyleIdx="0" presStyleCnt="3">
        <dgm:presLayoutVars>
          <dgm:chMax val="0"/>
          <dgm:chPref val="0"/>
          <dgm:bulletEnabled val="1"/>
        </dgm:presLayoutVars>
      </dgm:prSet>
      <dgm:spPr/>
      <dgm:t>
        <a:bodyPr/>
        <a:lstStyle/>
        <a:p>
          <a:endParaRPr lang="en-US"/>
        </a:p>
      </dgm:t>
    </dgm:pt>
    <dgm:pt modelId="{07AB3295-A7DD-4F7D-B42B-E49D276D6B87}" type="pres">
      <dgm:prSet presAssocID="{A70572BC-0AF0-4F51-8344-55E7546457EC}" presName="wedge2" presStyleLbl="node1" presStyleIdx="1" presStyleCnt="3"/>
      <dgm:spPr/>
      <dgm:t>
        <a:bodyPr/>
        <a:lstStyle/>
        <a:p>
          <a:endParaRPr lang="en-US"/>
        </a:p>
      </dgm:t>
    </dgm:pt>
    <dgm:pt modelId="{C7B9974E-E2ED-4C5C-BABE-337C7739FCA2}" type="pres">
      <dgm:prSet presAssocID="{A70572BC-0AF0-4F51-8344-55E7546457EC}" presName="wedge2Tx" presStyleLbl="node1" presStyleIdx="1" presStyleCnt="3">
        <dgm:presLayoutVars>
          <dgm:chMax val="0"/>
          <dgm:chPref val="0"/>
          <dgm:bulletEnabled val="1"/>
        </dgm:presLayoutVars>
      </dgm:prSet>
      <dgm:spPr/>
      <dgm:t>
        <a:bodyPr/>
        <a:lstStyle/>
        <a:p>
          <a:endParaRPr lang="en-US"/>
        </a:p>
      </dgm:t>
    </dgm:pt>
    <dgm:pt modelId="{36728180-13F5-4810-8BFC-14F92B4BD9F0}" type="pres">
      <dgm:prSet presAssocID="{A70572BC-0AF0-4F51-8344-55E7546457EC}" presName="wedge3" presStyleLbl="node1" presStyleIdx="2" presStyleCnt="3" custLinFactNeighborX="800" custLinFactNeighborY="800"/>
      <dgm:spPr/>
      <dgm:t>
        <a:bodyPr/>
        <a:lstStyle/>
        <a:p>
          <a:endParaRPr lang="en-US"/>
        </a:p>
      </dgm:t>
    </dgm:pt>
    <dgm:pt modelId="{9891AD2E-7E01-4551-B028-111BD4DFB650}" type="pres">
      <dgm:prSet presAssocID="{A70572BC-0AF0-4F51-8344-55E7546457EC}" presName="wedge3Tx" presStyleLbl="node1" presStyleIdx="2" presStyleCnt="3">
        <dgm:presLayoutVars>
          <dgm:chMax val="0"/>
          <dgm:chPref val="0"/>
          <dgm:bulletEnabled val="1"/>
        </dgm:presLayoutVars>
      </dgm:prSet>
      <dgm:spPr/>
      <dgm:t>
        <a:bodyPr/>
        <a:lstStyle/>
        <a:p>
          <a:endParaRPr lang="en-US"/>
        </a:p>
      </dgm:t>
    </dgm:pt>
  </dgm:ptLst>
  <dgm:cxnLst>
    <dgm:cxn modelId="{E9A337F9-15C7-4241-B77D-713F4B98E47C}" type="presOf" srcId="{32839840-F7B8-4598-8CD1-AD31F646630C}" destId="{C7B9974E-E2ED-4C5C-BABE-337C7739FCA2}" srcOrd="1" destOrd="0" presId="urn:microsoft.com/office/officeart/2005/8/layout/chart3"/>
    <dgm:cxn modelId="{0D55D94A-2E15-4BF8-9BC7-F5EAEA78E66D}" srcId="{A70572BC-0AF0-4F51-8344-55E7546457EC}" destId="{32839840-F7B8-4598-8CD1-AD31F646630C}" srcOrd="1" destOrd="0" parTransId="{054D7BDA-7B7A-4B05-B45E-D52EA371FBA2}" sibTransId="{C4B9E421-1825-4E8E-8B4F-794FEC70B47C}"/>
    <dgm:cxn modelId="{4AB7D974-9731-414D-8867-2230F68E38C7}" type="presOf" srcId="{A70572BC-0AF0-4F51-8344-55E7546457EC}" destId="{51076BAA-2F11-4C2C-AC96-20720D991719}" srcOrd="0" destOrd="0" presId="urn:microsoft.com/office/officeart/2005/8/layout/chart3"/>
    <dgm:cxn modelId="{25F798D0-D348-4989-8B69-6E8631EF74FB}" srcId="{A70572BC-0AF0-4F51-8344-55E7546457EC}" destId="{6E518C0C-A8BB-4857-93B4-5D50D1EB62E2}" srcOrd="2" destOrd="0" parTransId="{B4E51045-DDC3-4805-A2C2-3B9729439133}" sibTransId="{F3B0FE66-A848-44F2-850E-D89CE3496448}"/>
    <dgm:cxn modelId="{1809DA33-AAF6-407D-A78A-57670B12F72E}" srcId="{A70572BC-0AF0-4F51-8344-55E7546457EC}" destId="{A194AA98-E3D4-4CB4-AD8C-457BA87F8E48}" srcOrd="0" destOrd="0" parTransId="{C5A32B34-FA68-455F-AF94-9C1F939906A1}" sibTransId="{B017FB00-DB2C-41C5-8B36-179B71E12514}"/>
    <dgm:cxn modelId="{6EB24333-74E8-4C2F-892C-DB5BF66B4F6B}" type="presOf" srcId="{A194AA98-E3D4-4CB4-AD8C-457BA87F8E48}" destId="{EADCB122-B2CF-485D-97B1-2432300DCDC7}" srcOrd="0" destOrd="0" presId="urn:microsoft.com/office/officeart/2005/8/layout/chart3"/>
    <dgm:cxn modelId="{A8921DE7-74B1-4756-9971-0BBB68861793}" type="presOf" srcId="{6E518C0C-A8BB-4857-93B4-5D50D1EB62E2}" destId="{36728180-13F5-4810-8BFC-14F92B4BD9F0}" srcOrd="0" destOrd="0" presId="urn:microsoft.com/office/officeart/2005/8/layout/chart3"/>
    <dgm:cxn modelId="{29755F00-6F92-45A6-A366-6A3F84D26E61}" type="presOf" srcId="{32839840-F7B8-4598-8CD1-AD31F646630C}" destId="{07AB3295-A7DD-4F7D-B42B-E49D276D6B87}" srcOrd="0" destOrd="0" presId="urn:microsoft.com/office/officeart/2005/8/layout/chart3"/>
    <dgm:cxn modelId="{131B4F59-FFF0-490F-BA50-825244DCB625}" type="presOf" srcId="{A194AA98-E3D4-4CB4-AD8C-457BA87F8E48}" destId="{8CF7FCB7-4A2E-41D2-BE42-E814FA6FA4D6}" srcOrd="1" destOrd="0" presId="urn:microsoft.com/office/officeart/2005/8/layout/chart3"/>
    <dgm:cxn modelId="{EC1210B7-AD6A-49AD-9AF0-AB2374DCC4B9}" type="presOf" srcId="{6E518C0C-A8BB-4857-93B4-5D50D1EB62E2}" destId="{9891AD2E-7E01-4551-B028-111BD4DFB650}" srcOrd="1" destOrd="0" presId="urn:microsoft.com/office/officeart/2005/8/layout/chart3"/>
    <dgm:cxn modelId="{D450046B-98B9-49B2-B139-8FA019E8DAB6}" type="presParOf" srcId="{51076BAA-2F11-4C2C-AC96-20720D991719}" destId="{EADCB122-B2CF-485D-97B1-2432300DCDC7}" srcOrd="0" destOrd="0" presId="urn:microsoft.com/office/officeart/2005/8/layout/chart3"/>
    <dgm:cxn modelId="{72502A9E-78BE-4103-82A1-92B13663B38E}" type="presParOf" srcId="{51076BAA-2F11-4C2C-AC96-20720D991719}" destId="{8CF7FCB7-4A2E-41D2-BE42-E814FA6FA4D6}" srcOrd="1" destOrd="0" presId="urn:microsoft.com/office/officeart/2005/8/layout/chart3"/>
    <dgm:cxn modelId="{256FD485-90AD-4E29-85AC-D656FEA7A5E2}" type="presParOf" srcId="{51076BAA-2F11-4C2C-AC96-20720D991719}" destId="{07AB3295-A7DD-4F7D-B42B-E49D276D6B87}" srcOrd="2" destOrd="0" presId="urn:microsoft.com/office/officeart/2005/8/layout/chart3"/>
    <dgm:cxn modelId="{AFDD289E-ED77-42E6-897B-1F6CB3B1CD68}" type="presParOf" srcId="{51076BAA-2F11-4C2C-AC96-20720D991719}" destId="{C7B9974E-E2ED-4C5C-BABE-337C7739FCA2}" srcOrd="3" destOrd="0" presId="urn:microsoft.com/office/officeart/2005/8/layout/chart3"/>
    <dgm:cxn modelId="{5588FD0A-BA96-4E45-A6F8-9E71ACCB46B6}" type="presParOf" srcId="{51076BAA-2F11-4C2C-AC96-20720D991719}" destId="{36728180-13F5-4810-8BFC-14F92B4BD9F0}" srcOrd="4" destOrd="0" presId="urn:microsoft.com/office/officeart/2005/8/layout/chart3"/>
    <dgm:cxn modelId="{C10C8368-6767-4632-9972-63079034EF09}" type="presParOf" srcId="{51076BAA-2F11-4C2C-AC96-20720D991719}" destId="{9891AD2E-7E01-4551-B028-111BD4DFB650}" srcOrd="5"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572BC-0AF0-4F51-8344-55E7546457EC}" type="doc">
      <dgm:prSet loTypeId="urn:microsoft.com/office/officeart/2005/8/layout/chart3" loCatId="cycle" qsTypeId="urn:microsoft.com/office/officeart/2005/8/quickstyle/simple1" qsCatId="simple" csTypeId="urn:microsoft.com/office/officeart/2005/8/colors/accent1_2" csCatId="accent1" phldr="1"/>
      <dgm:spPr/>
    </dgm:pt>
    <dgm:pt modelId="{32839840-F7B8-4598-8CD1-AD31F646630C}">
      <dgm:prSet phldrT="[Text]" phldr="1"/>
      <dgm:spPr>
        <a:ln>
          <a:noFill/>
        </a:ln>
      </dgm:spPr>
      <dgm:t>
        <a:bodyPr/>
        <a:lstStyle/>
        <a:p>
          <a:endParaRPr lang="en-US" dirty="0">
            <a:solidFill>
              <a:schemeClr val="accent1"/>
            </a:solidFill>
          </a:endParaRPr>
        </a:p>
      </dgm:t>
    </dgm:pt>
    <dgm:pt modelId="{054D7BDA-7B7A-4B05-B45E-D52EA371FBA2}" type="parTrans" cxnId="{0D55D94A-2E15-4BF8-9BC7-F5EAEA78E66D}">
      <dgm:prSet/>
      <dgm:spPr/>
      <dgm:t>
        <a:bodyPr/>
        <a:lstStyle/>
        <a:p>
          <a:endParaRPr lang="en-US"/>
        </a:p>
      </dgm:t>
    </dgm:pt>
    <dgm:pt modelId="{C4B9E421-1825-4E8E-8B4F-794FEC70B47C}" type="sibTrans" cxnId="{0D55D94A-2E15-4BF8-9BC7-F5EAEA78E66D}">
      <dgm:prSet/>
      <dgm:spPr/>
      <dgm:t>
        <a:bodyPr/>
        <a:lstStyle/>
        <a:p>
          <a:endParaRPr lang="en-US"/>
        </a:p>
      </dgm:t>
    </dgm:pt>
    <dgm:pt modelId="{6E518C0C-A8BB-4857-93B4-5D50D1EB62E2}">
      <dgm:prSet phldrT="[Text]" phldr="1"/>
      <dgm:spPr>
        <a:solidFill>
          <a:schemeClr val="accent1"/>
        </a:solidFill>
        <a:ln>
          <a:noFill/>
        </a:ln>
      </dgm:spPr>
      <dgm:t>
        <a:bodyPr/>
        <a:lstStyle/>
        <a:p>
          <a:endParaRPr lang="en-US" dirty="0">
            <a:solidFill>
              <a:schemeClr val="accent1"/>
            </a:solidFill>
          </a:endParaRPr>
        </a:p>
      </dgm:t>
    </dgm:pt>
    <dgm:pt modelId="{B4E51045-DDC3-4805-A2C2-3B9729439133}" type="parTrans" cxnId="{25F798D0-D348-4989-8B69-6E8631EF74FB}">
      <dgm:prSet/>
      <dgm:spPr/>
      <dgm:t>
        <a:bodyPr/>
        <a:lstStyle/>
        <a:p>
          <a:endParaRPr lang="en-US"/>
        </a:p>
      </dgm:t>
    </dgm:pt>
    <dgm:pt modelId="{F3B0FE66-A848-44F2-850E-D89CE3496448}" type="sibTrans" cxnId="{25F798D0-D348-4989-8B69-6E8631EF74FB}">
      <dgm:prSet/>
      <dgm:spPr/>
      <dgm:t>
        <a:bodyPr/>
        <a:lstStyle/>
        <a:p>
          <a:endParaRPr lang="en-US"/>
        </a:p>
      </dgm:t>
    </dgm:pt>
    <dgm:pt modelId="{A194AA98-E3D4-4CB4-AD8C-457BA87F8E48}">
      <dgm:prSet phldrT="[Text]"/>
      <dgm:spPr>
        <a:solidFill>
          <a:srgbClr val="CC9900"/>
        </a:solidFill>
        <a:ln>
          <a:noFill/>
        </a:ln>
      </dgm:spPr>
      <dgm:t>
        <a:bodyPr/>
        <a:lstStyle/>
        <a:p>
          <a:endParaRPr lang="en-US" dirty="0">
            <a:solidFill>
              <a:schemeClr val="accent1"/>
            </a:solidFill>
          </a:endParaRPr>
        </a:p>
      </dgm:t>
    </dgm:pt>
    <dgm:pt modelId="{B017FB00-DB2C-41C5-8B36-179B71E12514}" type="sibTrans" cxnId="{1809DA33-AAF6-407D-A78A-57670B12F72E}">
      <dgm:prSet/>
      <dgm:spPr/>
      <dgm:t>
        <a:bodyPr/>
        <a:lstStyle/>
        <a:p>
          <a:endParaRPr lang="en-US"/>
        </a:p>
      </dgm:t>
    </dgm:pt>
    <dgm:pt modelId="{C5A32B34-FA68-455F-AF94-9C1F939906A1}" type="parTrans" cxnId="{1809DA33-AAF6-407D-A78A-57670B12F72E}">
      <dgm:prSet/>
      <dgm:spPr/>
      <dgm:t>
        <a:bodyPr/>
        <a:lstStyle/>
        <a:p>
          <a:endParaRPr lang="en-US"/>
        </a:p>
      </dgm:t>
    </dgm:pt>
    <dgm:pt modelId="{51076BAA-2F11-4C2C-AC96-20720D991719}" type="pres">
      <dgm:prSet presAssocID="{A70572BC-0AF0-4F51-8344-55E7546457EC}" presName="compositeShape" presStyleCnt="0">
        <dgm:presLayoutVars>
          <dgm:chMax val="7"/>
          <dgm:dir/>
          <dgm:resizeHandles val="exact"/>
        </dgm:presLayoutVars>
      </dgm:prSet>
      <dgm:spPr/>
    </dgm:pt>
    <dgm:pt modelId="{EADCB122-B2CF-485D-97B1-2432300DCDC7}" type="pres">
      <dgm:prSet presAssocID="{A70572BC-0AF0-4F51-8344-55E7546457EC}" presName="wedge1" presStyleLbl="node1" presStyleIdx="0" presStyleCnt="3" custLinFactNeighborX="-4800" custLinFactNeighborY="3200"/>
      <dgm:spPr/>
      <dgm:t>
        <a:bodyPr/>
        <a:lstStyle/>
        <a:p>
          <a:endParaRPr lang="en-US"/>
        </a:p>
      </dgm:t>
    </dgm:pt>
    <dgm:pt modelId="{8CF7FCB7-4A2E-41D2-BE42-E814FA6FA4D6}" type="pres">
      <dgm:prSet presAssocID="{A70572BC-0AF0-4F51-8344-55E7546457EC}" presName="wedge1Tx" presStyleLbl="node1" presStyleIdx="0" presStyleCnt="3">
        <dgm:presLayoutVars>
          <dgm:chMax val="0"/>
          <dgm:chPref val="0"/>
          <dgm:bulletEnabled val="1"/>
        </dgm:presLayoutVars>
      </dgm:prSet>
      <dgm:spPr/>
      <dgm:t>
        <a:bodyPr/>
        <a:lstStyle/>
        <a:p>
          <a:endParaRPr lang="en-US"/>
        </a:p>
      </dgm:t>
    </dgm:pt>
    <dgm:pt modelId="{07AB3295-A7DD-4F7D-B42B-E49D276D6B87}" type="pres">
      <dgm:prSet presAssocID="{A70572BC-0AF0-4F51-8344-55E7546457EC}" presName="wedge2" presStyleLbl="node1" presStyleIdx="1" presStyleCnt="3"/>
      <dgm:spPr/>
      <dgm:t>
        <a:bodyPr/>
        <a:lstStyle/>
        <a:p>
          <a:endParaRPr lang="en-US"/>
        </a:p>
      </dgm:t>
    </dgm:pt>
    <dgm:pt modelId="{C7B9974E-E2ED-4C5C-BABE-337C7739FCA2}" type="pres">
      <dgm:prSet presAssocID="{A70572BC-0AF0-4F51-8344-55E7546457EC}" presName="wedge2Tx" presStyleLbl="node1" presStyleIdx="1" presStyleCnt="3">
        <dgm:presLayoutVars>
          <dgm:chMax val="0"/>
          <dgm:chPref val="0"/>
          <dgm:bulletEnabled val="1"/>
        </dgm:presLayoutVars>
      </dgm:prSet>
      <dgm:spPr/>
      <dgm:t>
        <a:bodyPr/>
        <a:lstStyle/>
        <a:p>
          <a:endParaRPr lang="en-US"/>
        </a:p>
      </dgm:t>
    </dgm:pt>
    <dgm:pt modelId="{36728180-13F5-4810-8BFC-14F92B4BD9F0}" type="pres">
      <dgm:prSet presAssocID="{A70572BC-0AF0-4F51-8344-55E7546457EC}" presName="wedge3" presStyleLbl="node1" presStyleIdx="2" presStyleCnt="3" custLinFactNeighborX="800" custLinFactNeighborY="800"/>
      <dgm:spPr/>
      <dgm:t>
        <a:bodyPr/>
        <a:lstStyle/>
        <a:p>
          <a:endParaRPr lang="en-US"/>
        </a:p>
      </dgm:t>
    </dgm:pt>
    <dgm:pt modelId="{9891AD2E-7E01-4551-B028-111BD4DFB650}" type="pres">
      <dgm:prSet presAssocID="{A70572BC-0AF0-4F51-8344-55E7546457EC}" presName="wedge3Tx" presStyleLbl="node1" presStyleIdx="2" presStyleCnt="3">
        <dgm:presLayoutVars>
          <dgm:chMax val="0"/>
          <dgm:chPref val="0"/>
          <dgm:bulletEnabled val="1"/>
        </dgm:presLayoutVars>
      </dgm:prSet>
      <dgm:spPr/>
      <dgm:t>
        <a:bodyPr/>
        <a:lstStyle/>
        <a:p>
          <a:endParaRPr lang="en-US"/>
        </a:p>
      </dgm:t>
    </dgm:pt>
  </dgm:ptLst>
  <dgm:cxnLst>
    <dgm:cxn modelId="{A44328CC-4A59-4171-9713-0EC71AE20DE8}" type="presOf" srcId="{32839840-F7B8-4598-8CD1-AD31F646630C}" destId="{07AB3295-A7DD-4F7D-B42B-E49D276D6B87}" srcOrd="0" destOrd="0" presId="urn:microsoft.com/office/officeart/2005/8/layout/chart3"/>
    <dgm:cxn modelId="{16514A16-633E-40B6-BA4A-7B358436B514}" type="presOf" srcId="{A194AA98-E3D4-4CB4-AD8C-457BA87F8E48}" destId="{EADCB122-B2CF-485D-97B1-2432300DCDC7}" srcOrd="0" destOrd="0" presId="urn:microsoft.com/office/officeart/2005/8/layout/chart3"/>
    <dgm:cxn modelId="{3D5A7CAA-D4E2-47ED-A124-F463EBE50C3E}" type="presOf" srcId="{A194AA98-E3D4-4CB4-AD8C-457BA87F8E48}" destId="{8CF7FCB7-4A2E-41D2-BE42-E814FA6FA4D6}" srcOrd="1" destOrd="0" presId="urn:microsoft.com/office/officeart/2005/8/layout/chart3"/>
    <dgm:cxn modelId="{B07B9CFF-81D9-4038-954A-C92F22F1C53A}" type="presOf" srcId="{A70572BC-0AF0-4F51-8344-55E7546457EC}" destId="{51076BAA-2F11-4C2C-AC96-20720D991719}" srcOrd="0" destOrd="0" presId="urn:microsoft.com/office/officeart/2005/8/layout/chart3"/>
    <dgm:cxn modelId="{0D55D94A-2E15-4BF8-9BC7-F5EAEA78E66D}" srcId="{A70572BC-0AF0-4F51-8344-55E7546457EC}" destId="{32839840-F7B8-4598-8CD1-AD31F646630C}" srcOrd="1" destOrd="0" parTransId="{054D7BDA-7B7A-4B05-B45E-D52EA371FBA2}" sibTransId="{C4B9E421-1825-4E8E-8B4F-794FEC70B47C}"/>
    <dgm:cxn modelId="{25F798D0-D348-4989-8B69-6E8631EF74FB}" srcId="{A70572BC-0AF0-4F51-8344-55E7546457EC}" destId="{6E518C0C-A8BB-4857-93B4-5D50D1EB62E2}" srcOrd="2" destOrd="0" parTransId="{B4E51045-DDC3-4805-A2C2-3B9729439133}" sibTransId="{F3B0FE66-A848-44F2-850E-D89CE3496448}"/>
    <dgm:cxn modelId="{1809DA33-AAF6-407D-A78A-57670B12F72E}" srcId="{A70572BC-0AF0-4F51-8344-55E7546457EC}" destId="{A194AA98-E3D4-4CB4-AD8C-457BA87F8E48}" srcOrd="0" destOrd="0" parTransId="{C5A32B34-FA68-455F-AF94-9C1F939906A1}" sibTransId="{B017FB00-DB2C-41C5-8B36-179B71E12514}"/>
    <dgm:cxn modelId="{D545C663-BD40-451D-A6F1-CF030298BDD1}" type="presOf" srcId="{32839840-F7B8-4598-8CD1-AD31F646630C}" destId="{C7B9974E-E2ED-4C5C-BABE-337C7739FCA2}" srcOrd="1" destOrd="0" presId="urn:microsoft.com/office/officeart/2005/8/layout/chart3"/>
    <dgm:cxn modelId="{E5E96A79-9684-4544-AB1B-87C182BF7E5F}" type="presOf" srcId="{6E518C0C-A8BB-4857-93B4-5D50D1EB62E2}" destId="{36728180-13F5-4810-8BFC-14F92B4BD9F0}" srcOrd="0" destOrd="0" presId="urn:microsoft.com/office/officeart/2005/8/layout/chart3"/>
    <dgm:cxn modelId="{334D84E8-0769-4782-B2F2-9C2E289A9ABE}" type="presOf" srcId="{6E518C0C-A8BB-4857-93B4-5D50D1EB62E2}" destId="{9891AD2E-7E01-4551-B028-111BD4DFB650}" srcOrd="1" destOrd="0" presId="urn:microsoft.com/office/officeart/2005/8/layout/chart3"/>
    <dgm:cxn modelId="{F1BE7053-66B9-4314-985B-C7DE8C54806C}" type="presParOf" srcId="{51076BAA-2F11-4C2C-AC96-20720D991719}" destId="{EADCB122-B2CF-485D-97B1-2432300DCDC7}" srcOrd="0" destOrd="0" presId="urn:microsoft.com/office/officeart/2005/8/layout/chart3"/>
    <dgm:cxn modelId="{5249CC71-865D-4EB6-ADA1-CBBCDE0777B1}" type="presParOf" srcId="{51076BAA-2F11-4C2C-AC96-20720D991719}" destId="{8CF7FCB7-4A2E-41D2-BE42-E814FA6FA4D6}" srcOrd="1" destOrd="0" presId="urn:microsoft.com/office/officeart/2005/8/layout/chart3"/>
    <dgm:cxn modelId="{EC512330-BFCC-4A6E-A193-8B73B9BBD8C8}" type="presParOf" srcId="{51076BAA-2F11-4C2C-AC96-20720D991719}" destId="{07AB3295-A7DD-4F7D-B42B-E49D276D6B87}" srcOrd="2" destOrd="0" presId="urn:microsoft.com/office/officeart/2005/8/layout/chart3"/>
    <dgm:cxn modelId="{8CBDAE5E-E495-40AB-9772-C72B19755F74}" type="presParOf" srcId="{51076BAA-2F11-4C2C-AC96-20720D991719}" destId="{C7B9974E-E2ED-4C5C-BABE-337C7739FCA2}" srcOrd="3" destOrd="0" presId="urn:microsoft.com/office/officeart/2005/8/layout/chart3"/>
    <dgm:cxn modelId="{7C761F34-391A-42B9-82F5-B3B88240E76F}" type="presParOf" srcId="{51076BAA-2F11-4C2C-AC96-20720D991719}" destId="{36728180-13F5-4810-8BFC-14F92B4BD9F0}" srcOrd="4" destOrd="0" presId="urn:microsoft.com/office/officeart/2005/8/layout/chart3"/>
    <dgm:cxn modelId="{0C365040-D22F-4F38-8B9F-37F9C57361C9}" type="presParOf" srcId="{51076BAA-2F11-4C2C-AC96-20720D991719}" destId="{9891AD2E-7E01-4551-B028-111BD4DFB650}" srcOrd="5"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CB122-B2CF-485D-97B1-2432300DCDC7}">
      <dsp:nvSpPr>
        <dsp:cNvPr id="0" name=""/>
        <dsp:cNvSpPr/>
      </dsp:nvSpPr>
      <dsp:spPr>
        <a:xfrm>
          <a:off x="790804" y="151796"/>
          <a:ext cx="1889026" cy="1889026"/>
        </a:xfrm>
        <a:prstGeom prst="pie">
          <a:avLst>
            <a:gd name="adj1" fmla="val 16200000"/>
            <a:gd name="adj2" fmla="val 18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US" sz="3800" kern="1200" dirty="0">
            <a:solidFill>
              <a:schemeClr val="accent1"/>
            </a:solidFill>
          </a:endParaRPr>
        </a:p>
      </dsp:txBody>
      <dsp:txXfrm>
        <a:off x="1817850" y="500367"/>
        <a:ext cx="640919" cy="629675"/>
      </dsp:txXfrm>
    </dsp:sp>
    <dsp:sp modelId="{07AB3295-A7DD-4F7D-B42B-E49D276D6B87}">
      <dsp:nvSpPr>
        <dsp:cNvPr id="0" name=""/>
        <dsp:cNvSpPr/>
      </dsp:nvSpPr>
      <dsp:spPr>
        <a:xfrm>
          <a:off x="693429" y="208017"/>
          <a:ext cx="1889026" cy="1889026"/>
        </a:xfrm>
        <a:prstGeom prst="pie">
          <a:avLst>
            <a:gd name="adj1" fmla="val 1800000"/>
            <a:gd name="adj2" fmla="val 90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solidFill>
              <a:schemeClr val="accent1"/>
            </a:solidFill>
          </a:endParaRPr>
        </a:p>
      </dsp:txBody>
      <dsp:txXfrm>
        <a:off x="1210663" y="1399903"/>
        <a:ext cx="854559" cy="584698"/>
      </dsp:txXfrm>
    </dsp:sp>
    <dsp:sp modelId="{36728180-13F5-4810-8BFC-14F92B4BD9F0}">
      <dsp:nvSpPr>
        <dsp:cNvPr id="0" name=""/>
        <dsp:cNvSpPr/>
      </dsp:nvSpPr>
      <dsp:spPr>
        <a:xfrm>
          <a:off x="708542" y="223130"/>
          <a:ext cx="1889026" cy="1889026"/>
        </a:xfrm>
        <a:prstGeom prst="pie">
          <a:avLst>
            <a:gd name="adj1" fmla="val 9000000"/>
            <a:gd name="adj2" fmla="val 162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solidFill>
              <a:schemeClr val="accent1"/>
            </a:solidFill>
          </a:endParaRPr>
        </a:p>
      </dsp:txBody>
      <dsp:txXfrm>
        <a:off x="910937" y="594188"/>
        <a:ext cx="640919" cy="62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CB122-B2CF-485D-97B1-2432300DCDC7}">
      <dsp:nvSpPr>
        <dsp:cNvPr id="0" name=""/>
        <dsp:cNvSpPr/>
      </dsp:nvSpPr>
      <dsp:spPr>
        <a:xfrm>
          <a:off x="700131" y="212245"/>
          <a:ext cx="1889026" cy="1889026"/>
        </a:xfrm>
        <a:prstGeom prst="pie">
          <a:avLst>
            <a:gd name="adj1" fmla="val 16200000"/>
            <a:gd name="adj2" fmla="val 1800000"/>
          </a:avLst>
        </a:prstGeom>
        <a:solidFill>
          <a:srgbClr val="CC99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US" sz="3800" kern="1200" dirty="0">
            <a:solidFill>
              <a:schemeClr val="accent1"/>
            </a:solidFill>
          </a:endParaRPr>
        </a:p>
      </dsp:txBody>
      <dsp:txXfrm>
        <a:off x="1727177" y="560815"/>
        <a:ext cx="640919" cy="629675"/>
      </dsp:txXfrm>
    </dsp:sp>
    <dsp:sp modelId="{07AB3295-A7DD-4F7D-B42B-E49D276D6B87}">
      <dsp:nvSpPr>
        <dsp:cNvPr id="0" name=""/>
        <dsp:cNvSpPr/>
      </dsp:nvSpPr>
      <dsp:spPr>
        <a:xfrm>
          <a:off x="693429" y="208017"/>
          <a:ext cx="1889026" cy="1889026"/>
        </a:xfrm>
        <a:prstGeom prst="pie">
          <a:avLst>
            <a:gd name="adj1" fmla="val 1800000"/>
            <a:gd name="adj2" fmla="val 90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solidFill>
              <a:schemeClr val="accent1"/>
            </a:solidFill>
          </a:endParaRPr>
        </a:p>
      </dsp:txBody>
      <dsp:txXfrm>
        <a:off x="1210663" y="1399903"/>
        <a:ext cx="854559" cy="584698"/>
      </dsp:txXfrm>
    </dsp:sp>
    <dsp:sp modelId="{36728180-13F5-4810-8BFC-14F92B4BD9F0}">
      <dsp:nvSpPr>
        <dsp:cNvPr id="0" name=""/>
        <dsp:cNvSpPr/>
      </dsp:nvSpPr>
      <dsp:spPr>
        <a:xfrm>
          <a:off x="708542" y="223130"/>
          <a:ext cx="1889026" cy="1889026"/>
        </a:xfrm>
        <a:prstGeom prst="pie">
          <a:avLst>
            <a:gd name="adj1" fmla="val 9000000"/>
            <a:gd name="adj2" fmla="val 1620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solidFill>
              <a:schemeClr val="accent1"/>
            </a:solidFill>
          </a:endParaRPr>
        </a:p>
      </dsp:txBody>
      <dsp:txXfrm>
        <a:off x="910937" y="594188"/>
        <a:ext cx="640919" cy="62967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8E589-9448-4282-8502-2162A09EC50F}" type="datetimeFigureOut">
              <a:rPr lang="en-US" smtClean="0"/>
              <a:t>2014-09-25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3D499-2ECD-4595-B5F9-01ABB3090FB7}" type="slidenum">
              <a:rPr lang="en-US" smtClean="0"/>
              <a:t>‹#›</a:t>
            </a:fld>
            <a:endParaRPr lang="en-US"/>
          </a:p>
        </p:txBody>
      </p:sp>
    </p:spTree>
    <p:extLst>
      <p:ext uri="{BB962C8B-B14F-4D97-AF65-F5344CB8AC3E}">
        <p14:creationId xmlns:p14="http://schemas.microsoft.com/office/powerpoint/2010/main" val="164055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609600"/>
            <a:ext cx="6365875" cy="3581400"/>
          </a:xfrm>
        </p:spPr>
      </p:sp>
      <p:sp>
        <p:nvSpPr>
          <p:cNvPr id="3" name="Notes Placeholder 2"/>
          <p:cNvSpPr>
            <a:spLocks noGrp="1"/>
          </p:cNvSpPr>
          <p:nvPr>
            <p:ph type="body" idx="1"/>
          </p:nvPr>
        </p:nvSpPr>
        <p:spPr/>
        <p:txBody>
          <a:bodyPr>
            <a:normAutofit/>
          </a:bodyPr>
          <a:lstStyle/>
          <a:p>
            <a:r>
              <a:rPr lang="en-US" dirty="0" smtClean="0"/>
              <a:t>Starting with the theoretical basis, we want to explore three sub-topics.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INLS 382 Fall 2000</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15 December 2000</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Ron Bergquist</a:t>
            </a:r>
            <a:endParaRPr lang="en-US">
              <a:solidFill>
                <a:prstClr val="black"/>
              </a:solidFill>
            </a:endParaRPr>
          </a:p>
        </p:txBody>
      </p:sp>
      <p:sp>
        <p:nvSpPr>
          <p:cNvPr id="7" name="Slide Number Placeholder 6"/>
          <p:cNvSpPr>
            <a:spLocks noGrp="1"/>
          </p:cNvSpPr>
          <p:nvPr>
            <p:ph type="sldNum" sz="quarter" idx="13"/>
          </p:nvPr>
        </p:nvSpPr>
        <p:spPr/>
        <p:txBody>
          <a:bodyPr/>
          <a:lstStyle/>
          <a:p>
            <a:fld id="{810E4DBB-832E-445A-97E7-BC02B816855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9130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30</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406836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31</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We convert those ambiguous images into objects that have meaning by applying rules.</a:t>
            </a:r>
          </a:p>
          <a:p>
            <a:r>
              <a:rPr lang="en-US" dirty="0" smtClean="0"/>
              <a:t>Hoffman, pp. 47-77 </a:t>
            </a:r>
          </a:p>
          <a:p>
            <a:r>
              <a:rPr lang="en-US" dirty="0" smtClean="0"/>
              <a:t>Describes how one creates a visual experience of objects that one sees in a phenomenal sense.  Hoffman accepts the ideas of the perception theorist, J.J. Gibson, ideas that we will discuss shortly.</a:t>
            </a:r>
          </a:p>
          <a:p>
            <a:r>
              <a:rPr lang="en-US" dirty="0" smtClean="0"/>
              <a:t>Discusses the actions of the eye and the brain and how their physical properties, as modified through "rules," construct what you can see as well as restrict what you can construct and what you can do with your constructions</a:t>
            </a:r>
          </a:p>
          <a:p>
            <a:endParaRPr lang="en-US" dirty="0"/>
          </a:p>
        </p:txBody>
      </p:sp>
    </p:spTree>
    <p:extLst>
      <p:ext uri="{BB962C8B-B14F-4D97-AF65-F5344CB8AC3E}">
        <p14:creationId xmlns:p14="http://schemas.microsoft.com/office/powerpoint/2010/main" val="73965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32</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We convert those ambiguous images into objects that have meaning by applying rules.</a:t>
            </a:r>
          </a:p>
          <a:p>
            <a:r>
              <a:rPr lang="en-US" dirty="0" smtClean="0"/>
              <a:t>Hoffman, pp. 47-77 </a:t>
            </a:r>
          </a:p>
          <a:p>
            <a:r>
              <a:rPr lang="en-US" dirty="0" smtClean="0"/>
              <a:t>Describes how one creates a visual experience of objects that one sees in a phenomenal sense.  Hoffman accepts the ideas of the perception theorist, J.J. Gibson, ideas that we will discuss shortly.</a:t>
            </a:r>
          </a:p>
          <a:p>
            <a:r>
              <a:rPr lang="en-US" dirty="0" smtClean="0"/>
              <a:t>Discusses the actions of the eye and the brain and how their physical properties, as modified through "rules," construct what you can see as well as restrict what you can construct and what you can do with your constructions</a:t>
            </a:r>
          </a:p>
          <a:p>
            <a:endParaRPr lang="en-US" dirty="0"/>
          </a:p>
        </p:txBody>
      </p:sp>
    </p:spTree>
    <p:extLst>
      <p:ext uri="{BB962C8B-B14F-4D97-AF65-F5344CB8AC3E}">
        <p14:creationId xmlns:p14="http://schemas.microsoft.com/office/powerpoint/2010/main" val="92589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33</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We convert those ambiguous images into objects that have meaning by applying rules.</a:t>
            </a:r>
          </a:p>
          <a:p>
            <a:r>
              <a:rPr lang="en-US" dirty="0" smtClean="0"/>
              <a:t>Hoffman, pp. 47-77 </a:t>
            </a:r>
          </a:p>
          <a:p>
            <a:r>
              <a:rPr lang="en-US" dirty="0" smtClean="0"/>
              <a:t>Describes how one creates a visual experience of objects that one sees in a phenomenal sense.  Hoffman accepts the ideas of the perception theorist, J.J. Gibson, ideas that we will discuss shortly.</a:t>
            </a:r>
          </a:p>
          <a:p>
            <a:r>
              <a:rPr lang="en-US" dirty="0" smtClean="0"/>
              <a:t>Discusses the actions of the eye and the brain and how their physical properties, as modified through "rules," construct what you can see as well as restrict what you can construct and what you can do with your constructions</a:t>
            </a:r>
          </a:p>
          <a:p>
            <a:endParaRPr lang="en-US" dirty="0"/>
          </a:p>
        </p:txBody>
      </p:sp>
    </p:spTree>
    <p:extLst>
      <p:ext uri="{BB962C8B-B14F-4D97-AF65-F5344CB8AC3E}">
        <p14:creationId xmlns:p14="http://schemas.microsoft.com/office/powerpoint/2010/main" val="289274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14A7FEF7-B6F8-4396-BF71-CDA91C1BE14E}" type="slidenum">
              <a:rPr lang="en-US">
                <a:solidFill>
                  <a:prstClr val="black"/>
                </a:solidFill>
              </a:rPr>
              <a:pPr/>
              <a:t>34</a:t>
            </a:fld>
            <a:endParaRPr lang="en-US">
              <a:solidFill>
                <a:prstClr val="black"/>
              </a:solidFill>
            </a:endParaRPr>
          </a:p>
        </p:txBody>
      </p:sp>
      <p:sp>
        <p:nvSpPr>
          <p:cNvPr id="266242" name="Rectangle 2"/>
          <p:cNvSpPr>
            <a:spLocks noGrp="1" noRot="1" noChangeAspect="1" noChangeArrowheads="1" noTextEdit="1"/>
          </p:cNvSpPr>
          <p:nvPr>
            <p:ph type="sldImg"/>
          </p:nvPr>
        </p:nvSpPr>
        <p:spPr>
          <a:xfrm>
            <a:off x="246063" y="609600"/>
            <a:ext cx="6365875" cy="3581400"/>
          </a:xfrm>
          <a:ln/>
        </p:spPr>
      </p:sp>
      <p:sp>
        <p:nvSpPr>
          <p:cNvPr id="266243" name="Rectangle 3"/>
          <p:cNvSpPr>
            <a:spLocks noGrp="1" noChangeArrowheads="1"/>
          </p:cNvSpPr>
          <p:nvPr>
            <p:ph type="body" idx="1"/>
          </p:nvPr>
        </p:nvSpPr>
        <p:spPr/>
        <p:txBody>
          <a:bodyPr/>
          <a:lstStyle/>
          <a:p>
            <a:r>
              <a:rPr lang="en-US"/>
              <a:t>We convert those ambiguous images into objects that have meaning by applying rules.</a:t>
            </a:r>
          </a:p>
          <a:p>
            <a:r>
              <a:rPr lang="en-US"/>
              <a:t>Hoffman, pp. 47-77 </a:t>
            </a:r>
          </a:p>
          <a:p>
            <a:r>
              <a:rPr lang="en-US"/>
              <a:t>Describes how one creates a visual experience of objects that one sees in a phenomenal sense.  Hoffman accepts the ideas of the perception theorist, J.J. Gibson, ideas that we will discuss shortly.</a:t>
            </a:r>
          </a:p>
          <a:p>
            <a:r>
              <a:rPr lang="en-US"/>
              <a:t>Discusses the actions of the eye and the brain and how their physical properties, as modified through "rules," construct what you can see as well as restrict what you can construct and what you can do with your constructions</a:t>
            </a:r>
          </a:p>
          <a:p>
            <a:endParaRPr lang="en-US"/>
          </a:p>
        </p:txBody>
      </p:sp>
    </p:spTree>
    <p:extLst>
      <p:ext uri="{BB962C8B-B14F-4D97-AF65-F5344CB8AC3E}">
        <p14:creationId xmlns:p14="http://schemas.microsoft.com/office/powerpoint/2010/main" val="97791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E32402E2-DB66-43CE-90DD-6D8588F6A78C}" type="slidenum">
              <a:rPr lang="en-US">
                <a:solidFill>
                  <a:prstClr val="black"/>
                </a:solidFill>
              </a:rPr>
              <a:pPr/>
              <a:t>35</a:t>
            </a:fld>
            <a:endParaRPr lang="en-US">
              <a:solidFill>
                <a:prstClr val="black"/>
              </a:solidFill>
            </a:endParaRPr>
          </a:p>
        </p:txBody>
      </p:sp>
      <p:sp>
        <p:nvSpPr>
          <p:cNvPr id="54274" name="Rectangle 2"/>
          <p:cNvSpPr>
            <a:spLocks noGrp="1" noRot="1" noChangeAspect="1" noChangeArrowheads="1" noTextEdit="1"/>
          </p:cNvSpPr>
          <p:nvPr>
            <p:ph type="sldImg"/>
          </p:nvPr>
        </p:nvSpPr>
        <p:spPr>
          <a:xfrm>
            <a:off x="246063" y="609600"/>
            <a:ext cx="6365875" cy="3581400"/>
          </a:xfrm>
          <a:ln/>
        </p:spPr>
      </p:sp>
      <p:sp>
        <p:nvSpPr>
          <p:cNvPr id="54275" name="Rectangle 3"/>
          <p:cNvSpPr>
            <a:spLocks noGrp="1" noChangeArrowheads="1"/>
          </p:cNvSpPr>
          <p:nvPr>
            <p:ph type="body" idx="1"/>
          </p:nvPr>
        </p:nvSpPr>
        <p:spPr/>
        <p:txBody>
          <a:bodyPr/>
          <a:lstStyle/>
          <a:p>
            <a:r>
              <a:rPr lang="en-US"/>
              <a:t>The Gestalt (in English, form, pattern, shape, or character) School of Psychology investigated how we perceive form and produced a clear description of basic perceptual phenomena. Their findings are capsulated into seven laws for which we can extract relevant design principles.</a:t>
            </a:r>
          </a:p>
          <a:p>
            <a:endParaRPr lang="en-US"/>
          </a:p>
          <a:p>
            <a:r>
              <a:rPr lang="en-US"/>
              <a:t>In the next 7 slides, we’ll consider each one by itself.</a:t>
            </a:r>
          </a:p>
          <a:p>
            <a:r>
              <a:rPr lang="en-US"/>
              <a:t>Horn, pp. 75-76.</a:t>
            </a:r>
          </a:p>
          <a:p>
            <a:r>
              <a:rPr lang="en-US"/>
              <a:t>Ware, pp. 203-213.</a:t>
            </a:r>
          </a:p>
        </p:txBody>
      </p:sp>
    </p:spTree>
    <p:extLst>
      <p:ext uri="{BB962C8B-B14F-4D97-AF65-F5344CB8AC3E}">
        <p14:creationId xmlns:p14="http://schemas.microsoft.com/office/powerpoint/2010/main" val="324087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A30BF035-383B-4811-AC9C-E42CE3151AAE}" type="slidenum">
              <a:rPr lang="en-US">
                <a:solidFill>
                  <a:prstClr val="black"/>
                </a:solidFill>
              </a:rPr>
              <a:pPr/>
              <a:t>36</a:t>
            </a:fld>
            <a:endParaRPr lang="en-US">
              <a:solidFill>
                <a:prstClr val="black"/>
              </a:solidFill>
            </a:endParaRPr>
          </a:p>
        </p:txBody>
      </p:sp>
      <p:sp>
        <p:nvSpPr>
          <p:cNvPr id="81922"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they look like they belong together, we see them as a group</a:t>
            </a:r>
          </a:p>
        </p:txBody>
      </p:sp>
    </p:spTree>
    <p:extLst>
      <p:ext uri="{BB962C8B-B14F-4D97-AF65-F5344CB8AC3E}">
        <p14:creationId xmlns:p14="http://schemas.microsoft.com/office/powerpoint/2010/main" val="163316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C5653790-97B9-4F66-9991-6EBA0C598546}" type="slidenum">
              <a:rPr lang="en-US">
                <a:solidFill>
                  <a:prstClr val="black"/>
                </a:solidFill>
              </a:rPr>
              <a:pPr/>
              <a:t>37</a:t>
            </a:fld>
            <a:endParaRPr lang="en-US">
              <a:solidFill>
                <a:prstClr val="black"/>
              </a:solidFill>
            </a:endParaRPr>
          </a:p>
        </p:txBody>
      </p:sp>
      <p:sp>
        <p:nvSpPr>
          <p:cNvPr id="8397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they look alike, we see them as a group</a:t>
            </a:r>
          </a:p>
        </p:txBody>
      </p:sp>
    </p:spTree>
    <p:extLst>
      <p:ext uri="{BB962C8B-B14F-4D97-AF65-F5344CB8AC3E}">
        <p14:creationId xmlns:p14="http://schemas.microsoft.com/office/powerpoint/2010/main" val="288414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34DF670C-C244-4F0C-A6E1-C3A9B1CF9858}" type="slidenum">
              <a:rPr lang="en-US">
                <a:solidFill>
                  <a:prstClr val="black"/>
                </a:solidFill>
              </a:rPr>
              <a:pPr/>
              <a:t>38</a:t>
            </a:fld>
            <a:endParaRPr lang="en-US">
              <a:solidFill>
                <a:prstClr val="black"/>
              </a:solidFill>
            </a:endParaRPr>
          </a:p>
        </p:txBody>
      </p:sp>
      <p:sp>
        <p:nvSpPr>
          <p:cNvPr id="86018"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they seem to be in a line, we see them as a group</a:t>
            </a:r>
          </a:p>
        </p:txBody>
      </p:sp>
    </p:spTree>
    <p:extLst>
      <p:ext uri="{BB962C8B-B14F-4D97-AF65-F5344CB8AC3E}">
        <p14:creationId xmlns:p14="http://schemas.microsoft.com/office/powerpoint/2010/main" val="362631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074FC853-3943-457C-A8E5-71D8CBA879F8}" type="slidenum">
              <a:rPr lang="en-US">
                <a:solidFill>
                  <a:prstClr val="black"/>
                </a:solidFill>
              </a:rPr>
              <a:pPr/>
              <a:t>39</a:t>
            </a:fld>
            <a:endParaRPr lang="en-US">
              <a:solidFill>
                <a:prstClr val="black"/>
              </a:solidFill>
            </a:endParaRPr>
          </a:p>
        </p:txBody>
      </p:sp>
      <p:sp>
        <p:nvSpPr>
          <p:cNvPr id="88066"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they seem to be in a figure, we see them as a group</a:t>
            </a:r>
          </a:p>
        </p:txBody>
      </p:sp>
    </p:spTree>
    <p:extLst>
      <p:ext uri="{BB962C8B-B14F-4D97-AF65-F5344CB8AC3E}">
        <p14:creationId xmlns:p14="http://schemas.microsoft.com/office/powerpoint/2010/main" val="176258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22</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a:t>Pinker, pp. 211-298. </a:t>
            </a:r>
          </a:p>
          <a:p>
            <a:r>
              <a:rPr lang="en-US"/>
              <a:t>Discusses stereo vision; lighting, shade, and shape; frames of reference; and mental images. Considers how we recognize shapes as things.  If mental images are "seeing inside the brain," we need to recognize that there are limitations.  </a:t>
            </a:r>
          </a:p>
        </p:txBody>
      </p:sp>
    </p:spTree>
    <p:extLst>
      <p:ext uri="{BB962C8B-B14F-4D97-AF65-F5344CB8AC3E}">
        <p14:creationId xmlns:p14="http://schemas.microsoft.com/office/powerpoint/2010/main" val="31629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074FC853-3943-457C-A8E5-71D8CBA879F8}" type="slidenum">
              <a:rPr lang="en-US">
                <a:solidFill>
                  <a:prstClr val="black"/>
                </a:solidFill>
              </a:rPr>
              <a:pPr/>
              <a:t>40</a:t>
            </a:fld>
            <a:endParaRPr lang="en-US">
              <a:solidFill>
                <a:prstClr val="black"/>
              </a:solidFill>
            </a:endParaRPr>
          </a:p>
        </p:txBody>
      </p:sp>
      <p:sp>
        <p:nvSpPr>
          <p:cNvPr id="88066"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they seem to be in a figure, we see them as a group</a:t>
            </a:r>
          </a:p>
        </p:txBody>
      </p:sp>
    </p:spTree>
    <p:extLst>
      <p:ext uri="{BB962C8B-B14F-4D97-AF65-F5344CB8AC3E}">
        <p14:creationId xmlns:p14="http://schemas.microsoft.com/office/powerpoint/2010/main" val="362034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76DFF291-37CF-46F8-A411-20F16980B64C}" type="slidenum">
              <a:rPr lang="en-US">
                <a:solidFill>
                  <a:prstClr val="black"/>
                </a:solidFill>
              </a:rPr>
              <a:pPr/>
              <a:t>41</a:t>
            </a:fld>
            <a:endParaRPr lang="en-US">
              <a:solidFill>
                <a:prstClr val="black"/>
              </a:solidFill>
            </a:endParaRPr>
          </a:p>
        </p:txBody>
      </p:sp>
      <p:sp>
        <p:nvSpPr>
          <p:cNvPr id="90114"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it looks like it should be a closed line, we tend to close it for ourselves in our minds</a:t>
            </a:r>
          </a:p>
        </p:txBody>
      </p:sp>
    </p:spTree>
    <p:extLst>
      <p:ext uri="{BB962C8B-B14F-4D97-AF65-F5344CB8AC3E}">
        <p14:creationId xmlns:p14="http://schemas.microsoft.com/office/powerpoint/2010/main" val="36190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76DFF291-37CF-46F8-A411-20F16980B64C}" type="slidenum">
              <a:rPr lang="en-US">
                <a:solidFill>
                  <a:prstClr val="black"/>
                </a:solidFill>
              </a:rPr>
              <a:pPr/>
              <a:t>42</a:t>
            </a:fld>
            <a:endParaRPr lang="en-US">
              <a:solidFill>
                <a:prstClr val="black"/>
              </a:solidFill>
            </a:endParaRPr>
          </a:p>
        </p:txBody>
      </p:sp>
      <p:sp>
        <p:nvSpPr>
          <p:cNvPr id="90114"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it looks like it should be a closed line, we tend to close it for ourselves in our minds</a:t>
            </a:r>
          </a:p>
        </p:txBody>
      </p:sp>
    </p:spTree>
    <p:extLst>
      <p:ext uri="{BB962C8B-B14F-4D97-AF65-F5344CB8AC3E}">
        <p14:creationId xmlns:p14="http://schemas.microsoft.com/office/powerpoint/2010/main" val="187076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76DFF291-37CF-46F8-A411-20F16980B64C}" type="slidenum">
              <a:rPr lang="en-US">
                <a:solidFill>
                  <a:prstClr val="black"/>
                </a:solidFill>
              </a:rPr>
              <a:pPr/>
              <a:t>43</a:t>
            </a:fld>
            <a:endParaRPr lang="en-US">
              <a:solidFill>
                <a:prstClr val="black"/>
              </a:solidFill>
            </a:endParaRPr>
          </a:p>
        </p:txBody>
      </p:sp>
      <p:sp>
        <p:nvSpPr>
          <p:cNvPr id="90114"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it looks like it should be a closed line, we tend to close it for ourselves in our minds</a:t>
            </a:r>
          </a:p>
        </p:txBody>
      </p:sp>
    </p:spTree>
    <p:extLst>
      <p:ext uri="{BB962C8B-B14F-4D97-AF65-F5344CB8AC3E}">
        <p14:creationId xmlns:p14="http://schemas.microsoft.com/office/powerpoint/2010/main" val="421883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4412D0CB-0FF6-41E6-BB81-54A82C4ECF2C}" type="slidenum">
              <a:rPr lang="en-US">
                <a:solidFill>
                  <a:prstClr val="black"/>
                </a:solidFill>
              </a:rPr>
              <a:pPr/>
              <a:t>44</a:t>
            </a:fld>
            <a:endParaRPr lang="en-US">
              <a:solidFill>
                <a:prstClr val="black"/>
              </a:solidFill>
            </a:endParaRPr>
          </a:p>
        </p:txBody>
      </p:sp>
      <p:sp>
        <p:nvSpPr>
          <p:cNvPr id="92162"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it looks like an object, we tend to assume it is that object</a:t>
            </a:r>
          </a:p>
        </p:txBody>
      </p:sp>
    </p:spTree>
    <p:extLst>
      <p:ext uri="{BB962C8B-B14F-4D97-AF65-F5344CB8AC3E}">
        <p14:creationId xmlns:p14="http://schemas.microsoft.com/office/powerpoint/2010/main" val="2250839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52DBA612-23EC-4EAB-B931-CBBFBE501AA9}" type="slidenum">
              <a:rPr lang="en-US">
                <a:solidFill>
                  <a:prstClr val="black"/>
                </a:solidFill>
              </a:rPr>
              <a:pPr/>
              <a:t>45</a:t>
            </a:fld>
            <a:endParaRPr lang="en-US">
              <a:solidFill>
                <a:prstClr val="black"/>
              </a:solidFill>
            </a:endParaRPr>
          </a:p>
        </p:txBody>
      </p:sp>
      <p:sp>
        <p:nvSpPr>
          <p:cNvPr id="9421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we must choose, we see the thing in the middle as the object, not the things surrounding it</a:t>
            </a:r>
          </a:p>
        </p:txBody>
      </p:sp>
    </p:spTree>
    <p:extLst>
      <p:ext uri="{BB962C8B-B14F-4D97-AF65-F5344CB8AC3E}">
        <p14:creationId xmlns:p14="http://schemas.microsoft.com/office/powerpoint/2010/main" val="257242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52DBA612-23EC-4EAB-B931-CBBFBE501AA9}" type="slidenum">
              <a:rPr lang="en-US">
                <a:solidFill>
                  <a:prstClr val="black"/>
                </a:solidFill>
              </a:rPr>
              <a:pPr/>
              <a:t>46</a:t>
            </a:fld>
            <a:endParaRPr lang="en-US">
              <a:solidFill>
                <a:prstClr val="black"/>
              </a:solidFill>
            </a:endParaRPr>
          </a:p>
        </p:txBody>
      </p:sp>
      <p:sp>
        <p:nvSpPr>
          <p:cNvPr id="9421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we must choose, we see the thing in the middle as the object, not the things surrounding it</a:t>
            </a:r>
          </a:p>
        </p:txBody>
      </p:sp>
    </p:spTree>
    <p:extLst>
      <p:ext uri="{BB962C8B-B14F-4D97-AF65-F5344CB8AC3E}">
        <p14:creationId xmlns:p14="http://schemas.microsoft.com/office/powerpoint/2010/main" val="1358613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52DBA612-23EC-4EAB-B931-CBBFBE501AA9}" type="slidenum">
              <a:rPr lang="en-US">
                <a:solidFill>
                  <a:prstClr val="black"/>
                </a:solidFill>
              </a:rPr>
              <a:pPr/>
              <a:t>47</a:t>
            </a:fld>
            <a:endParaRPr lang="en-US">
              <a:solidFill>
                <a:prstClr val="black"/>
              </a:solidFill>
            </a:endParaRPr>
          </a:p>
        </p:txBody>
      </p:sp>
      <p:sp>
        <p:nvSpPr>
          <p:cNvPr id="9421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we must choose, we see the thing in the middle as the object, not the things surrounding it</a:t>
            </a:r>
          </a:p>
        </p:txBody>
      </p:sp>
    </p:spTree>
    <p:extLst>
      <p:ext uri="{BB962C8B-B14F-4D97-AF65-F5344CB8AC3E}">
        <p14:creationId xmlns:p14="http://schemas.microsoft.com/office/powerpoint/2010/main" val="1096399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52DBA612-23EC-4EAB-B931-CBBFBE501AA9}" type="slidenum">
              <a:rPr lang="en-US">
                <a:solidFill>
                  <a:prstClr val="black"/>
                </a:solidFill>
              </a:rPr>
              <a:pPr/>
              <a:t>48</a:t>
            </a:fld>
            <a:endParaRPr lang="en-US">
              <a:solidFill>
                <a:prstClr val="black"/>
              </a:solidFill>
            </a:endParaRPr>
          </a:p>
        </p:txBody>
      </p:sp>
      <p:sp>
        <p:nvSpPr>
          <p:cNvPr id="9421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we must choose, we see the thing in the middle as the object, not the things surrounding it</a:t>
            </a:r>
          </a:p>
        </p:txBody>
      </p:sp>
    </p:spTree>
    <p:extLst>
      <p:ext uri="{BB962C8B-B14F-4D97-AF65-F5344CB8AC3E}">
        <p14:creationId xmlns:p14="http://schemas.microsoft.com/office/powerpoint/2010/main" val="127932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52DBA612-23EC-4EAB-B931-CBBFBE501AA9}" type="slidenum">
              <a:rPr lang="en-US">
                <a:solidFill>
                  <a:prstClr val="black"/>
                </a:solidFill>
              </a:rPr>
              <a:pPr/>
              <a:t>49</a:t>
            </a:fld>
            <a:endParaRPr lang="en-US">
              <a:solidFill>
                <a:prstClr val="black"/>
              </a:solidFill>
            </a:endParaRPr>
          </a:p>
        </p:txBody>
      </p:sp>
      <p:sp>
        <p:nvSpPr>
          <p:cNvPr id="9421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we must choose, we see the thing in the middle as the object, not the things surrounding it</a:t>
            </a:r>
          </a:p>
        </p:txBody>
      </p:sp>
    </p:spTree>
    <p:extLst>
      <p:ext uri="{BB962C8B-B14F-4D97-AF65-F5344CB8AC3E}">
        <p14:creationId xmlns:p14="http://schemas.microsoft.com/office/powerpoint/2010/main" val="41914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23</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3434038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52DBA612-23EC-4EAB-B931-CBBFBE501AA9}" type="slidenum">
              <a:rPr lang="en-US">
                <a:solidFill>
                  <a:prstClr val="black"/>
                </a:solidFill>
              </a:rPr>
              <a:pPr/>
              <a:t>50</a:t>
            </a:fld>
            <a:endParaRPr lang="en-US">
              <a:solidFill>
                <a:prstClr val="black"/>
              </a:solidFill>
            </a:endParaRPr>
          </a:p>
        </p:txBody>
      </p:sp>
      <p:sp>
        <p:nvSpPr>
          <p:cNvPr id="94210" name="Rectangle 2"/>
          <p:cNvSpPr>
            <a:spLocks noGrp="1" noRot="1" noChangeAspect="1" noChangeArrowheads="1" noTextEdit="1"/>
          </p:cNvSpPr>
          <p:nvPr>
            <p:ph type="sldImg"/>
          </p:nvPr>
        </p:nvSpPr>
        <p:spPr bwMode="auto">
          <a:xfrm>
            <a:off x="246063" y="609600"/>
            <a:ext cx="6365875" cy="35814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343400"/>
          </a:xfrm>
          <a:prstGeom prst="rect">
            <a:avLst/>
          </a:prstGeom>
          <a:solidFill>
            <a:srgbClr val="FFFFFF"/>
          </a:solidFill>
          <a:ln>
            <a:miter lim="800000"/>
            <a:headEnd/>
            <a:tailEnd/>
          </a:ln>
        </p:spPr>
        <p:txBody>
          <a:bodyPr/>
          <a:lstStyle/>
          <a:p>
            <a:r>
              <a:rPr lang="en-US"/>
              <a:t>if we must choose, we see the thing in the middle as the object, not the things surrounding it</a:t>
            </a:r>
          </a:p>
        </p:txBody>
      </p:sp>
    </p:spTree>
    <p:extLst>
      <p:ext uri="{BB962C8B-B14F-4D97-AF65-F5344CB8AC3E}">
        <p14:creationId xmlns:p14="http://schemas.microsoft.com/office/powerpoint/2010/main" val="2743037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D19E3519-D6A1-49F0-84E8-5CB9376DE732}" type="slidenum">
              <a:rPr lang="en-US">
                <a:solidFill>
                  <a:prstClr val="black"/>
                </a:solidFill>
              </a:rPr>
              <a:pPr/>
              <a:t>51</a:t>
            </a:fld>
            <a:endParaRPr lang="en-US">
              <a:solidFill>
                <a:prstClr val="black"/>
              </a:solidFill>
            </a:endParaRPr>
          </a:p>
        </p:txBody>
      </p:sp>
      <p:sp>
        <p:nvSpPr>
          <p:cNvPr id="109570" name="Rectangle 2"/>
          <p:cNvSpPr>
            <a:spLocks noGrp="1" noRot="1" noChangeAspect="1" noChangeArrowheads="1" noTextEdit="1"/>
          </p:cNvSpPr>
          <p:nvPr>
            <p:ph type="sldImg"/>
          </p:nvPr>
        </p:nvSpPr>
        <p:spPr>
          <a:xfrm>
            <a:off x="246063" y="609600"/>
            <a:ext cx="6365875" cy="3581400"/>
          </a:xfrm>
          <a:ln/>
        </p:spPr>
      </p:sp>
      <p:sp>
        <p:nvSpPr>
          <p:cNvPr id="109571" name="Rectangle 3"/>
          <p:cNvSpPr>
            <a:spLocks noGrp="1" noChangeArrowheads="1"/>
          </p:cNvSpPr>
          <p:nvPr>
            <p:ph type="body" idx="1"/>
          </p:nvPr>
        </p:nvSpPr>
        <p:spPr/>
        <p:txBody>
          <a:bodyPr/>
          <a:lstStyle/>
          <a:p>
            <a:r>
              <a:rPr lang="en-US"/>
              <a:t>There’s a fundamental difference of opinion about how we understand what we see, though both arguments seem to have validity and the validity of one does not seem to undermine the validity of the other.  It may well be that we understand in both manners.</a:t>
            </a:r>
          </a:p>
          <a:p>
            <a:r>
              <a:rPr lang="en-US"/>
              <a:t>Semiotics, Ware, pp. 5-22.</a:t>
            </a:r>
          </a:p>
          <a:p>
            <a:r>
              <a:rPr lang="en-US"/>
              <a:t>Affordances, Ware, pp. 22-25.  </a:t>
            </a:r>
          </a:p>
          <a:p>
            <a:endParaRPr lang="en-US"/>
          </a:p>
          <a:p>
            <a:r>
              <a:rPr lang="en-US"/>
              <a:t>The link from Bertin is to a set of hidden slides.</a:t>
            </a:r>
          </a:p>
        </p:txBody>
      </p:sp>
    </p:spTree>
    <p:extLst>
      <p:ext uri="{BB962C8B-B14F-4D97-AF65-F5344CB8AC3E}">
        <p14:creationId xmlns:p14="http://schemas.microsoft.com/office/powerpoint/2010/main" val="1525130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BD7ADFDF-8AB1-48C0-AC05-771AB5A5BEA0}" type="slidenum">
              <a:rPr lang="en-US">
                <a:solidFill>
                  <a:prstClr val="black"/>
                </a:solidFill>
              </a:rPr>
              <a:pPr/>
              <a:t>52</a:t>
            </a:fld>
            <a:endParaRPr lang="en-US">
              <a:solidFill>
                <a:prstClr val="black"/>
              </a:solidFill>
            </a:endParaRPr>
          </a:p>
        </p:txBody>
      </p:sp>
      <p:sp>
        <p:nvSpPr>
          <p:cNvPr id="272386" name="Rectangle 2"/>
          <p:cNvSpPr>
            <a:spLocks noGrp="1" noRot="1" noChangeAspect="1" noChangeArrowheads="1" noTextEdit="1"/>
          </p:cNvSpPr>
          <p:nvPr>
            <p:ph type="sldImg"/>
          </p:nvPr>
        </p:nvSpPr>
        <p:spPr>
          <a:xfrm>
            <a:off x="246063" y="609600"/>
            <a:ext cx="6365875" cy="3581400"/>
          </a:xfrm>
          <a:ln/>
        </p:spPr>
      </p:sp>
      <p:sp>
        <p:nvSpPr>
          <p:cNvPr id="272387" name="Rectangle 3"/>
          <p:cNvSpPr>
            <a:spLocks noGrp="1" noChangeArrowheads="1"/>
          </p:cNvSpPr>
          <p:nvPr>
            <p:ph type="body" idx="1"/>
          </p:nvPr>
        </p:nvSpPr>
        <p:spPr/>
        <p:txBody>
          <a:bodyPr/>
          <a:lstStyle/>
          <a:p>
            <a:r>
              <a:rPr lang="en-US" dirty="0"/>
              <a:t>There’s a fundamental difference of opinion about how we understand what we see, though both arguments seem to have validity and the validity of one does not seem to undermine the validity of the other.  It may well be that we understand in both manners.</a:t>
            </a:r>
          </a:p>
          <a:p>
            <a:r>
              <a:rPr lang="en-US" dirty="0"/>
              <a:t>Semiotics, Ware, pp. 5-22.</a:t>
            </a:r>
          </a:p>
          <a:p>
            <a:r>
              <a:rPr lang="en-US" dirty="0"/>
              <a:t>Affordances, Ware, pp. 22-25.  </a:t>
            </a:r>
          </a:p>
          <a:p>
            <a:endParaRPr lang="en-US" dirty="0"/>
          </a:p>
          <a:p>
            <a:r>
              <a:rPr lang="en-US" dirty="0"/>
              <a:t>The link from </a:t>
            </a:r>
            <a:r>
              <a:rPr lang="en-US" dirty="0" err="1"/>
              <a:t>Bertin</a:t>
            </a:r>
            <a:r>
              <a:rPr lang="en-US" dirty="0"/>
              <a:t> is to a set of hidden slides.</a:t>
            </a:r>
          </a:p>
        </p:txBody>
      </p:sp>
    </p:spTree>
    <p:extLst>
      <p:ext uri="{BB962C8B-B14F-4D97-AF65-F5344CB8AC3E}">
        <p14:creationId xmlns:p14="http://schemas.microsoft.com/office/powerpoint/2010/main" val="2912832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BD7ADFDF-8AB1-48C0-AC05-771AB5A5BEA0}" type="slidenum">
              <a:rPr lang="en-US">
                <a:solidFill>
                  <a:prstClr val="black"/>
                </a:solidFill>
              </a:rPr>
              <a:pPr/>
              <a:t>53</a:t>
            </a:fld>
            <a:endParaRPr lang="en-US">
              <a:solidFill>
                <a:prstClr val="black"/>
              </a:solidFill>
            </a:endParaRPr>
          </a:p>
        </p:txBody>
      </p:sp>
      <p:sp>
        <p:nvSpPr>
          <p:cNvPr id="272386" name="Rectangle 2"/>
          <p:cNvSpPr>
            <a:spLocks noGrp="1" noRot="1" noChangeAspect="1" noChangeArrowheads="1" noTextEdit="1"/>
          </p:cNvSpPr>
          <p:nvPr>
            <p:ph type="sldImg"/>
          </p:nvPr>
        </p:nvSpPr>
        <p:spPr>
          <a:xfrm>
            <a:off x="246063" y="609600"/>
            <a:ext cx="6365875" cy="3581400"/>
          </a:xfrm>
          <a:ln/>
        </p:spPr>
      </p:sp>
      <p:sp>
        <p:nvSpPr>
          <p:cNvPr id="272387" name="Rectangle 3"/>
          <p:cNvSpPr>
            <a:spLocks noGrp="1" noChangeArrowheads="1"/>
          </p:cNvSpPr>
          <p:nvPr>
            <p:ph type="body" idx="1"/>
          </p:nvPr>
        </p:nvSpPr>
        <p:spPr/>
        <p:txBody>
          <a:bodyPr/>
          <a:lstStyle/>
          <a:p>
            <a:r>
              <a:rPr lang="en-US" dirty="0"/>
              <a:t>There’s a fundamental difference of opinion about how we understand what we see, though both arguments seem to have validity and the validity of one does not seem to undermine the validity of the other.  It may well be that we understand in both manners.</a:t>
            </a:r>
          </a:p>
          <a:p>
            <a:r>
              <a:rPr lang="en-US" dirty="0"/>
              <a:t>Semiotics, Ware, pp. 5-22.</a:t>
            </a:r>
          </a:p>
          <a:p>
            <a:r>
              <a:rPr lang="en-US" dirty="0"/>
              <a:t>Affordances, Ware, pp. 22-25.  </a:t>
            </a:r>
          </a:p>
          <a:p>
            <a:endParaRPr lang="en-US" dirty="0"/>
          </a:p>
          <a:p>
            <a:r>
              <a:rPr lang="en-US" dirty="0"/>
              <a:t>The link from </a:t>
            </a:r>
            <a:r>
              <a:rPr lang="en-US" dirty="0" err="1"/>
              <a:t>Bertin</a:t>
            </a:r>
            <a:r>
              <a:rPr lang="en-US" dirty="0"/>
              <a:t> is to a set of hidden slides.</a:t>
            </a:r>
          </a:p>
        </p:txBody>
      </p:sp>
    </p:spTree>
    <p:extLst>
      <p:ext uri="{BB962C8B-B14F-4D97-AF65-F5344CB8AC3E}">
        <p14:creationId xmlns:p14="http://schemas.microsoft.com/office/powerpoint/2010/main" val="119268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BD7ADFDF-8AB1-48C0-AC05-771AB5A5BEA0}" type="slidenum">
              <a:rPr lang="en-US">
                <a:solidFill>
                  <a:prstClr val="black"/>
                </a:solidFill>
              </a:rPr>
              <a:pPr/>
              <a:t>54</a:t>
            </a:fld>
            <a:endParaRPr lang="en-US">
              <a:solidFill>
                <a:prstClr val="black"/>
              </a:solidFill>
            </a:endParaRPr>
          </a:p>
        </p:txBody>
      </p:sp>
      <p:sp>
        <p:nvSpPr>
          <p:cNvPr id="272386" name="Rectangle 2"/>
          <p:cNvSpPr>
            <a:spLocks noGrp="1" noRot="1" noChangeAspect="1" noChangeArrowheads="1" noTextEdit="1"/>
          </p:cNvSpPr>
          <p:nvPr>
            <p:ph type="sldImg"/>
          </p:nvPr>
        </p:nvSpPr>
        <p:spPr>
          <a:xfrm>
            <a:off x="246063" y="609600"/>
            <a:ext cx="6365875" cy="3581400"/>
          </a:xfrm>
          <a:ln/>
        </p:spPr>
      </p:sp>
      <p:sp>
        <p:nvSpPr>
          <p:cNvPr id="272387" name="Rectangle 3"/>
          <p:cNvSpPr>
            <a:spLocks noGrp="1" noChangeArrowheads="1"/>
          </p:cNvSpPr>
          <p:nvPr>
            <p:ph type="body" idx="1"/>
          </p:nvPr>
        </p:nvSpPr>
        <p:spPr/>
        <p:txBody>
          <a:bodyPr/>
          <a:lstStyle/>
          <a:p>
            <a:r>
              <a:rPr lang="en-US"/>
              <a:t>There’s a fundamental difference of opinion about how we understand what we see, though both arguments seem to have validity and the validity of one does not seem to undermine the validity of the other.  It may well be that we understand in both manners.</a:t>
            </a:r>
          </a:p>
          <a:p>
            <a:r>
              <a:rPr lang="en-US"/>
              <a:t>Semiotics, Ware, pp. 5-22.</a:t>
            </a:r>
          </a:p>
          <a:p>
            <a:r>
              <a:rPr lang="en-US"/>
              <a:t>Affordances, Ware, pp. 22-25.  </a:t>
            </a:r>
          </a:p>
          <a:p>
            <a:endParaRPr lang="en-US"/>
          </a:p>
          <a:p>
            <a:r>
              <a:rPr lang="en-US"/>
              <a:t>The link from Bertin is to a set of hidden slides.</a:t>
            </a:r>
          </a:p>
        </p:txBody>
      </p:sp>
    </p:spTree>
    <p:extLst>
      <p:ext uri="{BB962C8B-B14F-4D97-AF65-F5344CB8AC3E}">
        <p14:creationId xmlns:p14="http://schemas.microsoft.com/office/powerpoint/2010/main" val="141982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24</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157464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25</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315287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26</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171758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27</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336214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28</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88005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INLS 382 Fall 2000</a:t>
            </a:r>
          </a:p>
        </p:txBody>
      </p:sp>
      <p:sp>
        <p:nvSpPr>
          <p:cNvPr id="5" name="Rectangle 3"/>
          <p:cNvSpPr>
            <a:spLocks noGrp="1" noChangeArrowheads="1"/>
          </p:cNvSpPr>
          <p:nvPr>
            <p:ph type="dt" idx="1"/>
          </p:nvPr>
        </p:nvSpPr>
        <p:spPr>
          <a:ln/>
        </p:spPr>
        <p:txBody>
          <a:bodyPr/>
          <a:lstStyle/>
          <a:p>
            <a:r>
              <a:rPr lang="en-US">
                <a:solidFill>
                  <a:prstClr val="black"/>
                </a:solidFill>
              </a:rPr>
              <a:t>15 December 2000</a:t>
            </a:r>
          </a:p>
        </p:txBody>
      </p:sp>
      <p:sp>
        <p:nvSpPr>
          <p:cNvPr id="6" name="Rectangle 6"/>
          <p:cNvSpPr>
            <a:spLocks noGrp="1" noChangeArrowheads="1"/>
          </p:cNvSpPr>
          <p:nvPr>
            <p:ph type="ftr" sz="quarter" idx="4"/>
          </p:nvPr>
        </p:nvSpPr>
        <p:spPr>
          <a:ln/>
        </p:spPr>
        <p:txBody>
          <a:bodyPr/>
          <a:lstStyle/>
          <a:p>
            <a:r>
              <a:rPr lang="en-US">
                <a:solidFill>
                  <a:prstClr val="black"/>
                </a:solidFill>
              </a:rPr>
              <a:t>Ron Bergquist</a:t>
            </a:r>
          </a:p>
        </p:txBody>
      </p:sp>
      <p:sp>
        <p:nvSpPr>
          <p:cNvPr id="7" name="Rectangle 7"/>
          <p:cNvSpPr>
            <a:spLocks noGrp="1" noChangeArrowheads="1"/>
          </p:cNvSpPr>
          <p:nvPr>
            <p:ph type="sldNum" sz="quarter" idx="5"/>
          </p:nvPr>
        </p:nvSpPr>
        <p:spPr>
          <a:ln/>
        </p:spPr>
        <p:txBody>
          <a:bodyPr/>
          <a:lstStyle/>
          <a:p>
            <a:fld id="{27927A16-BE56-425B-BF09-9C2C41E8E6DF}" type="slidenum">
              <a:rPr lang="en-US">
                <a:solidFill>
                  <a:prstClr val="black"/>
                </a:solidFill>
              </a:rPr>
              <a:pPr/>
              <a:t>29</a:t>
            </a:fld>
            <a:endParaRPr lang="en-US">
              <a:solidFill>
                <a:prstClr val="black"/>
              </a:solidFill>
            </a:endParaRPr>
          </a:p>
        </p:txBody>
      </p:sp>
      <p:sp>
        <p:nvSpPr>
          <p:cNvPr id="262146" name="Rectangle 2"/>
          <p:cNvSpPr>
            <a:spLocks noGrp="1" noRot="1" noChangeAspect="1" noChangeArrowheads="1" noTextEdit="1"/>
          </p:cNvSpPr>
          <p:nvPr>
            <p:ph type="sldImg"/>
          </p:nvPr>
        </p:nvSpPr>
        <p:spPr>
          <a:xfrm>
            <a:off x="246063" y="609600"/>
            <a:ext cx="6365875" cy="3581400"/>
          </a:xfrm>
          <a:ln/>
        </p:spPr>
      </p:sp>
      <p:sp>
        <p:nvSpPr>
          <p:cNvPr id="262147" name="Rectangle 3"/>
          <p:cNvSpPr>
            <a:spLocks noGrp="1" noChangeArrowheads="1"/>
          </p:cNvSpPr>
          <p:nvPr>
            <p:ph type="body" idx="1"/>
          </p:nvPr>
        </p:nvSpPr>
        <p:spPr/>
        <p:txBody>
          <a:bodyPr/>
          <a:lstStyle/>
          <a:p>
            <a:r>
              <a:rPr lang="en-US" dirty="0" smtClean="0"/>
              <a:t>Pinker, pp. 211-298. </a:t>
            </a:r>
          </a:p>
          <a:p>
            <a:r>
              <a:rPr lang="en-US" dirty="0" smtClean="0"/>
              <a:t>Discusses stereo vision; lighting, shade, and shape; frames of reference; and mental images. Considers how we recognize shapes as things.  If mental images are "seeing inside the brain," we need to recognize that there are limitations.  </a:t>
            </a:r>
            <a:endParaRPr lang="en-US" dirty="0"/>
          </a:p>
        </p:txBody>
      </p:sp>
    </p:spTree>
    <p:extLst>
      <p:ext uri="{BB962C8B-B14F-4D97-AF65-F5344CB8AC3E}">
        <p14:creationId xmlns:p14="http://schemas.microsoft.com/office/powerpoint/2010/main" val="227920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55818" y="1905000"/>
            <a:ext cx="9015530" cy="1295400"/>
          </a:xfrm>
        </p:spPr>
        <p:txBody>
          <a:bodyPr/>
          <a:lstStyle>
            <a:lvl1pPr>
              <a:defRPr sz="5849"/>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4153222" y="3505200"/>
            <a:ext cx="9116828" cy="914400"/>
          </a:xfrm>
        </p:spPr>
        <p:txBody>
          <a:bodyPr/>
          <a:lstStyle>
            <a:lvl1pPr marL="0" indent="0" algn="ctr">
              <a:buFontTx/>
              <a:buNone/>
              <a:defRPr/>
            </a:lvl1pPr>
          </a:lstStyle>
          <a:p>
            <a:r>
              <a:rPr lang="en-US" smtClean="0"/>
              <a:t>Click to edit Master subtitle style</a:t>
            </a:r>
            <a:endParaRPr lang="en-US"/>
          </a:p>
        </p:txBody>
      </p:sp>
      <p:sp>
        <p:nvSpPr>
          <p:cNvPr id="2052" name="Rectangle 4"/>
          <p:cNvSpPr>
            <a:spLocks noGrp="1" noChangeArrowheads="1"/>
          </p:cNvSpPr>
          <p:nvPr>
            <p:ph type="dt" sz="half" idx="2"/>
          </p:nvPr>
        </p:nvSpPr>
        <p:spPr>
          <a:xfrm>
            <a:off x="1012981" y="6934200"/>
            <a:ext cx="2836347" cy="533400"/>
          </a:xfrm>
        </p:spPr>
        <p:txBody>
          <a:bodyPr anchor="b" anchorCtr="0"/>
          <a:lstStyle>
            <a:lvl1pPr>
              <a:defRPr sz="1595"/>
            </a:lvl1pPr>
          </a:lstStyle>
          <a:p>
            <a:fld id="{2C94A51C-9BA0-451A-8D65-D121EAEC9FC6}" type="datetime3">
              <a:rPr lang="en-US" smtClean="0"/>
              <a:t>25 September 2014</a:t>
            </a:fld>
            <a:endParaRPr lang="en-US"/>
          </a:p>
        </p:txBody>
      </p:sp>
      <p:sp>
        <p:nvSpPr>
          <p:cNvPr id="2053" name="Rectangle 5"/>
          <p:cNvSpPr>
            <a:spLocks noGrp="1" noChangeArrowheads="1"/>
          </p:cNvSpPr>
          <p:nvPr>
            <p:ph type="ftr" sz="quarter" idx="3"/>
          </p:nvPr>
        </p:nvSpPr>
        <p:spPr>
          <a:xfrm>
            <a:off x="4659712" y="6934200"/>
            <a:ext cx="4153222" cy="533400"/>
          </a:xfrm>
        </p:spPr>
        <p:txBody>
          <a:bodyPr anchor="b" anchorCtr="0"/>
          <a:lstStyle>
            <a:lvl1pPr>
              <a:defRPr sz="1595"/>
            </a:lvl1pPr>
          </a:lstStyle>
          <a:p>
            <a:r>
              <a:rPr lang="en-US" smtClean="0"/>
              <a:t>International &amp; Cross Cultural Perspectives</a:t>
            </a:r>
            <a:endParaRPr lang="en-US"/>
          </a:p>
        </p:txBody>
      </p:sp>
      <p:sp>
        <p:nvSpPr>
          <p:cNvPr id="2054" name="Rectangle 6"/>
          <p:cNvSpPr>
            <a:spLocks noGrp="1" noChangeArrowheads="1"/>
          </p:cNvSpPr>
          <p:nvPr>
            <p:ph type="sldNum" sz="quarter" idx="4"/>
          </p:nvPr>
        </p:nvSpPr>
        <p:spPr>
          <a:xfrm>
            <a:off x="9623319" y="6934200"/>
            <a:ext cx="2836347" cy="533400"/>
          </a:xfrm>
        </p:spPr>
        <p:txBody>
          <a:bodyPr anchor="b" anchorCtr="0"/>
          <a:lstStyle>
            <a:lvl1pPr>
              <a:defRPr sz="1595"/>
            </a:lvl1pPr>
          </a:lstStyle>
          <a:p>
            <a:fld id="{53D45AE7-AED3-4F56-B86F-EF051C1DC5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1BCE59-5FF6-4925-8452-CB0A182562A1}" type="datetime3">
              <a:rPr lang="en-US" smtClean="0"/>
              <a:t>25 September 2014</a:t>
            </a:fld>
            <a:endParaRPr lang="en-US"/>
          </a:p>
        </p:txBody>
      </p:sp>
      <p:sp>
        <p:nvSpPr>
          <p:cNvPr id="5" name="Footer Placeholder 4"/>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6" name="Slide Number Placeholder 5"/>
          <p:cNvSpPr>
            <a:spLocks noGrp="1"/>
          </p:cNvSpPr>
          <p:nvPr>
            <p:ph type="sldNum" sz="quarter" idx="12"/>
          </p:nvPr>
        </p:nvSpPr>
        <p:spPr/>
        <p:txBody>
          <a:bodyPr/>
          <a:lstStyle>
            <a:lvl1pPr>
              <a:defRPr/>
            </a:lvl1pPr>
          </a:lstStyle>
          <a:p>
            <a:fld id="{FC1EDB37-B40A-4D75-B4C2-9F2415260D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53836" y="76201"/>
            <a:ext cx="3216214" cy="667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5192" y="76201"/>
            <a:ext cx="9446047" cy="667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C4E2745-46B2-47B0-80A1-BF19D2CCE991}" type="datetime3">
              <a:rPr lang="en-US" smtClean="0"/>
              <a:t>25 September 2014</a:t>
            </a:fld>
            <a:endParaRPr lang="en-US"/>
          </a:p>
        </p:txBody>
      </p:sp>
      <p:sp>
        <p:nvSpPr>
          <p:cNvPr id="5" name="Footer Placeholder 4"/>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6" name="Slide Number Placeholder 5"/>
          <p:cNvSpPr>
            <a:spLocks noGrp="1"/>
          </p:cNvSpPr>
          <p:nvPr>
            <p:ph type="sldNum" sz="quarter" idx="12"/>
          </p:nvPr>
        </p:nvSpPr>
        <p:spPr/>
        <p:txBody>
          <a:bodyPr/>
          <a:lstStyle>
            <a:lvl1pPr>
              <a:defRPr/>
            </a:lvl1pPr>
          </a:lstStyle>
          <a:p>
            <a:fld id="{8CD5CFFE-0CF7-4C17-8295-93BCCBC7D3D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2031" y="2357771"/>
            <a:ext cx="11469688" cy="1626896"/>
          </a:xfrm>
          <a:solidFill>
            <a:schemeClr val="bg1"/>
          </a:solidFill>
        </p:spPr>
        <p:txBody>
          <a:bodyPr/>
          <a:lstStyle/>
          <a:p>
            <a:r>
              <a:rPr lang="en-US" smtClean="0"/>
              <a:t>Click to edit Master title style</a:t>
            </a:r>
            <a:endParaRPr lang="en-US"/>
          </a:p>
        </p:txBody>
      </p:sp>
      <p:sp>
        <p:nvSpPr>
          <p:cNvPr id="3" name="Subtitle 2"/>
          <p:cNvSpPr>
            <a:spLocks noGrp="1"/>
          </p:cNvSpPr>
          <p:nvPr>
            <p:ph type="subTitle" idx="1"/>
          </p:nvPr>
        </p:nvSpPr>
        <p:spPr>
          <a:xfrm>
            <a:off x="2024063" y="4300908"/>
            <a:ext cx="9445625" cy="1939625"/>
          </a:xfrm>
          <a:solidFill>
            <a:schemeClr val="bg1"/>
          </a:solidFill>
        </p:spPr>
        <p:txBody>
          <a:bodyPr/>
          <a:lstStyle>
            <a:lvl1pPr marL="0" indent="0" algn="ctr">
              <a:buNone/>
              <a:defRPr>
                <a:solidFill>
                  <a:schemeClr val="tx1">
                    <a:tint val="75000"/>
                  </a:schemeClr>
                </a:solidFill>
              </a:defRPr>
            </a:lvl1pPr>
            <a:lvl2pPr marL="505983" indent="0" algn="ctr">
              <a:buNone/>
              <a:defRPr>
                <a:solidFill>
                  <a:schemeClr val="tx1">
                    <a:tint val="75000"/>
                  </a:schemeClr>
                </a:solidFill>
              </a:defRPr>
            </a:lvl2pPr>
            <a:lvl3pPr marL="1011966" indent="0" algn="ctr">
              <a:buNone/>
              <a:defRPr>
                <a:solidFill>
                  <a:schemeClr val="tx1">
                    <a:tint val="75000"/>
                  </a:schemeClr>
                </a:solidFill>
              </a:defRPr>
            </a:lvl3pPr>
            <a:lvl4pPr marL="1517950" indent="0" algn="ctr">
              <a:buNone/>
              <a:defRPr>
                <a:solidFill>
                  <a:schemeClr val="tx1">
                    <a:tint val="75000"/>
                  </a:schemeClr>
                </a:solidFill>
              </a:defRPr>
            </a:lvl4pPr>
            <a:lvl5pPr marL="2023933" indent="0" algn="ctr">
              <a:buNone/>
              <a:defRPr>
                <a:solidFill>
                  <a:schemeClr val="tx1">
                    <a:tint val="75000"/>
                  </a:schemeClr>
                </a:solidFill>
              </a:defRPr>
            </a:lvl5pPr>
            <a:lvl6pPr marL="2529916" indent="0" algn="ctr">
              <a:buNone/>
              <a:defRPr>
                <a:solidFill>
                  <a:schemeClr val="tx1">
                    <a:tint val="75000"/>
                  </a:schemeClr>
                </a:solidFill>
              </a:defRPr>
            </a:lvl6pPr>
            <a:lvl7pPr marL="3035899" indent="0" algn="ctr">
              <a:buNone/>
              <a:defRPr>
                <a:solidFill>
                  <a:schemeClr val="tx1">
                    <a:tint val="75000"/>
                  </a:schemeClr>
                </a:solidFill>
              </a:defRPr>
            </a:lvl7pPr>
            <a:lvl8pPr marL="3541883" indent="0" algn="ctr">
              <a:buNone/>
              <a:defRPr>
                <a:solidFill>
                  <a:schemeClr val="tx1">
                    <a:tint val="75000"/>
                  </a:schemeClr>
                </a:solidFill>
              </a:defRPr>
            </a:lvl8pPr>
            <a:lvl9pPr marL="40478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410D1-A921-4F91-AA89-43E9D9B8E2B7}" type="datetime3">
              <a:rPr lang="en-US" smtClean="0">
                <a:solidFill>
                  <a:prstClr val="black">
                    <a:tint val="75000"/>
                  </a:prstClr>
                </a:solidFill>
              </a:rPr>
              <a:pPr/>
              <a:t>25 September 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15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493750" cy="442807"/>
          </a:xfrm>
          <a:solidFill>
            <a:srgbClr val="FFFF00"/>
          </a:solidFill>
        </p:spPr>
        <p:txBody>
          <a:bodyPr wrap="square" anchor="t" anchorCtr="0">
            <a:spAutoFit/>
          </a:bodyPr>
          <a:lstStyle>
            <a:lvl1pPr algn="l">
              <a:defRPr sz="2213" b="1">
                <a:solidFill>
                  <a:schemeClr val="tx1"/>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674688" y="758984"/>
            <a:ext cx="12144375" cy="63248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0B703-C7BA-4F5C-AC0C-4EB850083957}" type="datetime3">
              <a:rPr lang="en-US" smtClean="0">
                <a:solidFill>
                  <a:prstClr val="black">
                    <a:tint val="75000"/>
                  </a:prstClr>
                </a:solidFill>
              </a:rPr>
              <a:pPr/>
              <a:t>25 September 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416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913" y="4877175"/>
            <a:ext cx="11469688" cy="1507426"/>
          </a:xfrm>
        </p:spPr>
        <p:txBody>
          <a:bodyPr anchor="t"/>
          <a:lstStyle>
            <a:lvl1pPr algn="l">
              <a:defRPr sz="4427" b="1" cap="all"/>
            </a:lvl1pPr>
          </a:lstStyle>
          <a:p>
            <a:r>
              <a:rPr lang="en-US" smtClean="0"/>
              <a:t>Click to edit Master title style</a:t>
            </a:r>
            <a:endParaRPr lang="en-US"/>
          </a:p>
        </p:txBody>
      </p:sp>
      <p:sp>
        <p:nvSpPr>
          <p:cNvPr id="3" name="Text Placeholder 2"/>
          <p:cNvSpPr>
            <a:spLocks noGrp="1"/>
          </p:cNvSpPr>
          <p:nvPr>
            <p:ph type="body" idx="1"/>
          </p:nvPr>
        </p:nvSpPr>
        <p:spPr>
          <a:xfrm>
            <a:off x="1065913" y="3216897"/>
            <a:ext cx="11469688" cy="1660277"/>
          </a:xfrm>
        </p:spPr>
        <p:txBody>
          <a:bodyPr anchor="b"/>
          <a:lstStyle>
            <a:lvl1pPr marL="0" indent="0">
              <a:buNone/>
              <a:defRPr sz="2213">
                <a:solidFill>
                  <a:schemeClr val="tx1">
                    <a:tint val="75000"/>
                  </a:schemeClr>
                </a:solidFill>
              </a:defRPr>
            </a:lvl1pPr>
            <a:lvl2pPr marL="505983" indent="0">
              <a:buNone/>
              <a:defRPr sz="1992">
                <a:solidFill>
                  <a:schemeClr val="tx1">
                    <a:tint val="75000"/>
                  </a:schemeClr>
                </a:solidFill>
              </a:defRPr>
            </a:lvl2pPr>
            <a:lvl3pPr marL="1011966" indent="0">
              <a:buNone/>
              <a:defRPr sz="1771">
                <a:solidFill>
                  <a:schemeClr val="tx1">
                    <a:tint val="75000"/>
                  </a:schemeClr>
                </a:solidFill>
              </a:defRPr>
            </a:lvl3pPr>
            <a:lvl4pPr marL="1517950" indent="0">
              <a:buNone/>
              <a:defRPr sz="1549">
                <a:solidFill>
                  <a:schemeClr val="tx1">
                    <a:tint val="75000"/>
                  </a:schemeClr>
                </a:solidFill>
              </a:defRPr>
            </a:lvl4pPr>
            <a:lvl5pPr marL="2023933" indent="0">
              <a:buNone/>
              <a:defRPr sz="1549">
                <a:solidFill>
                  <a:schemeClr val="tx1">
                    <a:tint val="75000"/>
                  </a:schemeClr>
                </a:solidFill>
              </a:defRPr>
            </a:lvl5pPr>
            <a:lvl6pPr marL="2529916" indent="0">
              <a:buNone/>
              <a:defRPr sz="1549">
                <a:solidFill>
                  <a:schemeClr val="tx1">
                    <a:tint val="75000"/>
                  </a:schemeClr>
                </a:solidFill>
              </a:defRPr>
            </a:lvl6pPr>
            <a:lvl7pPr marL="3035899" indent="0">
              <a:buNone/>
              <a:defRPr sz="1549">
                <a:solidFill>
                  <a:schemeClr val="tx1">
                    <a:tint val="75000"/>
                  </a:schemeClr>
                </a:solidFill>
              </a:defRPr>
            </a:lvl7pPr>
            <a:lvl8pPr marL="3541883" indent="0">
              <a:buNone/>
              <a:defRPr sz="1549">
                <a:solidFill>
                  <a:schemeClr val="tx1">
                    <a:tint val="75000"/>
                  </a:schemeClr>
                </a:solidFill>
              </a:defRPr>
            </a:lvl8pPr>
            <a:lvl9pPr marL="4047866" indent="0">
              <a:buNone/>
              <a:defRPr sz="154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FFE1D-D620-497A-AB6B-728E8B30ABEB}" type="datetime3">
              <a:rPr lang="en-US" smtClean="0">
                <a:solidFill>
                  <a:prstClr val="black">
                    <a:tint val="75000"/>
                  </a:prstClr>
                </a:solidFill>
              </a:rPr>
              <a:pPr/>
              <a:t>25 September 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309115" y="337326"/>
            <a:ext cx="6184635" cy="50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674366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4687" y="758984"/>
            <a:ext cx="5959740" cy="6409197"/>
          </a:xfrm>
        </p:spPr>
        <p:txBody>
          <a:bodyPr>
            <a:normAutofit/>
          </a:bodyPr>
          <a:lstStyle>
            <a:lvl1pPr>
              <a:defRPr sz="1771"/>
            </a:lvl1pPr>
            <a:lvl2pPr>
              <a:defRPr sz="1549"/>
            </a:lvl2pPr>
            <a:lvl3pPr>
              <a:defRPr sz="1328"/>
            </a:lvl3pPr>
            <a:lvl4pPr>
              <a:defRPr sz="1217"/>
            </a:lvl4pPr>
            <a:lvl5pPr>
              <a:defRPr sz="1217"/>
            </a:lvl5pPr>
            <a:lvl6pPr>
              <a:defRPr sz="1992"/>
            </a:lvl6pPr>
            <a:lvl7pPr>
              <a:defRPr sz="1992"/>
            </a:lvl7pPr>
            <a:lvl8pPr>
              <a:defRPr sz="1992"/>
            </a:lvl8pPr>
            <a:lvl9pPr>
              <a:defRPr sz="199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9323" y="758984"/>
            <a:ext cx="5959740" cy="6409197"/>
          </a:xfrm>
        </p:spPr>
        <p:txBody>
          <a:bodyPr>
            <a:normAutofit/>
          </a:bodyPr>
          <a:lstStyle>
            <a:lvl1pPr>
              <a:defRPr sz="1771"/>
            </a:lvl1pPr>
            <a:lvl2pPr>
              <a:defRPr sz="1549"/>
            </a:lvl2pPr>
            <a:lvl3pPr>
              <a:defRPr sz="1328"/>
            </a:lvl3pPr>
            <a:lvl4pPr>
              <a:defRPr sz="1217"/>
            </a:lvl4pPr>
            <a:lvl5pPr>
              <a:defRPr sz="1217"/>
            </a:lvl5pPr>
            <a:lvl6pPr>
              <a:defRPr sz="1992"/>
            </a:lvl6pPr>
            <a:lvl7pPr>
              <a:defRPr sz="1992"/>
            </a:lvl7pPr>
            <a:lvl8pPr>
              <a:defRPr sz="1992"/>
            </a:lvl8pPr>
            <a:lvl9pPr>
              <a:defRPr sz="199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1F2A51-3A80-4E3C-AF9E-567E9EA2F067}" type="datetime3">
              <a:rPr lang="en-US" smtClean="0">
                <a:solidFill>
                  <a:prstClr val="black">
                    <a:tint val="75000"/>
                  </a:prstClr>
                </a:solidFill>
              </a:rPr>
              <a:pPr/>
              <a:t>25 September 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
        <p:nvSpPr>
          <p:cNvPr id="9" name="Title 1"/>
          <p:cNvSpPr>
            <a:spLocks noGrp="1"/>
          </p:cNvSpPr>
          <p:nvPr>
            <p:ph type="title"/>
          </p:nvPr>
        </p:nvSpPr>
        <p:spPr>
          <a:xfrm>
            <a:off x="0" y="0"/>
            <a:ext cx="13493750" cy="442807"/>
          </a:xfrm>
          <a:solidFill>
            <a:srgbClr val="FFFF00"/>
          </a:solidFill>
        </p:spPr>
        <p:txBody>
          <a:bodyPr wrap="square" anchor="t" anchorCtr="0">
            <a:spAutoFit/>
          </a:bodyPr>
          <a:lstStyle>
            <a:lvl1pPr algn="l">
              <a:defRPr sz="2213" b="1">
                <a:solidFill>
                  <a:schemeClr val="tx1"/>
                </a:solidFill>
                <a:effectLst/>
              </a:defRPr>
            </a:lvl1pPr>
          </a:lstStyle>
          <a:p>
            <a:r>
              <a:rPr lang="en-US" smtClean="0"/>
              <a:t>Click to edit Master title style</a:t>
            </a:r>
            <a:endParaRPr lang="en-US"/>
          </a:p>
        </p:txBody>
      </p:sp>
    </p:spTree>
    <p:extLst>
      <p:ext uri="{BB962C8B-B14F-4D97-AF65-F5344CB8AC3E}">
        <p14:creationId xmlns:p14="http://schemas.microsoft.com/office/powerpoint/2010/main" val="456764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4688" y="755009"/>
            <a:ext cx="5962083" cy="374682"/>
          </a:xfrm>
          <a:solidFill>
            <a:srgbClr val="C00000"/>
          </a:solidFill>
        </p:spPr>
        <p:txBody>
          <a:bodyPr anchor="b" anchorCtr="1">
            <a:spAutoFit/>
          </a:bodyPr>
          <a:lstStyle>
            <a:lvl1pPr marL="0" indent="0" algn="ctr">
              <a:buNone/>
              <a:defRPr sz="1771" b="1">
                <a:solidFill>
                  <a:schemeClr val="bg1"/>
                </a:solidFill>
                <a:effectLst/>
                <a:latin typeface="+mj-lt"/>
              </a:defRPr>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dirty="0" smtClean="0"/>
              <a:t>Click to edit Master text styles</a:t>
            </a:r>
          </a:p>
        </p:txBody>
      </p:sp>
      <p:sp>
        <p:nvSpPr>
          <p:cNvPr id="4" name="Content Placeholder 3"/>
          <p:cNvSpPr>
            <a:spLocks noGrp="1"/>
          </p:cNvSpPr>
          <p:nvPr>
            <p:ph sz="half" idx="2"/>
          </p:nvPr>
        </p:nvSpPr>
        <p:spPr>
          <a:xfrm>
            <a:off x="674688" y="1264973"/>
            <a:ext cx="5962083" cy="5903207"/>
          </a:xfrm>
        </p:spPr>
        <p:txBody>
          <a:bodyPr>
            <a:normAutofit/>
          </a:bodyPr>
          <a:lstStyle>
            <a:lvl1pPr>
              <a:defRPr sz="1771"/>
            </a:lvl1pPr>
            <a:lvl2pPr>
              <a:defRPr sz="1549"/>
            </a:lvl2pPr>
            <a:lvl3pPr>
              <a:defRPr sz="1328"/>
            </a:lvl3pPr>
            <a:lvl4pPr>
              <a:defRPr sz="1217"/>
            </a:lvl4pPr>
            <a:lvl5pPr>
              <a:defRPr sz="1217"/>
            </a:lvl5pPr>
            <a:lvl6pPr>
              <a:defRPr sz="1771"/>
            </a:lvl6pPr>
            <a:lvl7pPr>
              <a:defRPr sz="1771"/>
            </a:lvl7pPr>
            <a:lvl8pPr>
              <a:defRPr sz="1771"/>
            </a:lvl8pPr>
            <a:lvl9pPr>
              <a:defRPr sz="177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4639" y="755009"/>
            <a:ext cx="5964425" cy="374682"/>
          </a:xfrm>
          <a:solidFill>
            <a:srgbClr val="C00000"/>
          </a:solidFill>
        </p:spPr>
        <p:txBody>
          <a:bodyPr anchor="b" anchorCtr="1">
            <a:spAutoFit/>
          </a:bodyPr>
          <a:lstStyle>
            <a:lvl1pPr marL="0" indent="0" algn="ctr">
              <a:buNone/>
              <a:defRPr sz="1771" b="1">
                <a:solidFill>
                  <a:schemeClr val="bg1"/>
                </a:solidFill>
                <a:effectLst/>
                <a:latin typeface="+mj-lt"/>
              </a:defRPr>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dirty="0" smtClean="0"/>
              <a:t>Click to edit Master text styles</a:t>
            </a:r>
          </a:p>
        </p:txBody>
      </p:sp>
      <p:sp>
        <p:nvSpPr>
          <p:cNvPr id="6" name="Content Placeholder 5"/>
          <p:cNvSpPr>
            <a:spLocks noGrp="1"/>
          </p:cNvSpPr>
          <p:nvPr>
            <p:ph sz="quarter" idx="4"/>
          </p:nvPr>
        </p:nvSpPr>
        <p:spPr>
          <a:xfrm>
            <a:off x="6854639" y="1264973"/>
            <a:ext cx="5964425" cy="5903207"/>
          </a:xfrm>
        </p:spPr>
        <p:txBody>
          <a:bodyPr>
            <a:normAutofit/>
          </a:bodyPr>
          <a:lstStyle>
            <a:lvl1pPr>
              <a:defRPr sz="1771"/>
            </a:lvl1pPr>
            <a:lvl2pPr>
              <a:defRPr sz="1549"/>
            </a:lvl2pPr>
            <a:lvl3pPr>
              <a:defRPr sz="1328"/>
            </a:lvl3pPr>
            <a:lvl4pPr>
              <a:defRPr sz="1217"/>
            </a:lvl4pPr>
            <a:lvl5pPr>
              <a:defRPr sz="1217"/>
            </a:lvl5pPr>
            <a:lvl6pPr>
              <a:defRPr sz="1771"/>
            </a:lvl6pPr>
            <a:lvl7pPr>
              <a:defRPr sz="1771"/>
            </a:lvl7pPr>
            <a:lvl8pPr>
              <a:defRPr sz="1771"/>
            </a:lvl8pPr>
            <a:lvl9pPr>
              <a:defRPr sz="17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C2758D-1EAD-4FAB-9A95-9DCC9A5D6835}" type="datetime3">
              <a:rPr lang="en-US" smtClean="0">
                <a:solidFill>
                  <a:prstClr val="black">
                    <a:tint val="75000"/>
                  </a:prstClr>
                </a:solidFill>
              </a:rPr>
              <a:pPr/>
              <a:t>25 September 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p:nvPr>
        </p:nvSpPr>
        <p:spPr>
          <a:xfrm>
            <a:off x="0" y="0"/>
            <a:ext cx="13493750" cy="442807"/>
          </a:xfrm>
          <a:solidFill>
            <a:srgbClr val="FFFF00"/>
          </a:solidFill>
        </p:spPr>
        <p:txBody>
          <a:bodyPr wrap="square" anchor="t" anchorCtr="0">
            <a:spAutoFit/>
          </a:bodyPr>
          <a:lstStyle>
            <a:lvl1pPr algn="l">
              <a:defRPr sz="2213" b="1">
                <a:solidFill>
                  <a:schemeClr val="tx1"/>
                </a:solidFill>
                <a:effectLst/>
              </a:defRPr>
            </a:lvl1pPr>
          </a:lstStyle>
          <a:p>
            <a:r>
              <a:rPr lang="en-US" smtClean="0"/>
              <a:t>Click to edit Master title style</a:t>
            </a:r>
            <a:endParaRPr lang="en-US"/>
          </a:p>
        </p:txBody>
      </p:sp>
    </p:spTree>
    <p:extLst>
      <p:ext uri="{BB962C8B-B14F-4D97-AF65-F5344CB8AC3E}">
        <p14:creationId xmlns:p14="http://schemas.microsoft.com/office/powerpoint/2010/main" val="4107422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EFE010-E9AD-4F2F-93B0-1CF9CAD07062}" type="datetime3">
              <a:rPr lang="en-US" smtClean="0">
                <a:solidFill>
                  <a:prstClr val="black">
                    <a:tint val="75000"/>
                  </a:prstClr>
                </a:solidFill>
              </a:rPr>
              <a:pPr/>
              <a:t>25 September 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0" y="0"/>
            <a:ext cx="13493750" cy="442807"/>
          </a:xfrm>
          <a:solidFill>
            <a:srgbClr val="FFFF00"/>
          </a:solidFill>
        </p:spPr>
        <p:txBody>
          <a:bodyPr wrap="square" anchor="t" anchorCtr="0">
            <a:spAutoFit/>
          </a:bodyPr>
          <a:lstStyle>
            <a:lvl1pPr algn="l">
              <a:defRPr sz="2213" b="1">
                <a:solidFill>
                  <a:schemeClr val="tx1"/>
                </a:solidFill>
                <a:effectLst/>
              </a:defRPr>
            </a:lvl1pPr>
          </a:lstStyle>
          <a:p>
            <a:r>
              <a:rPr lang="en-US" smtClean="0"/>
              <a:t>Click to edit Master title style</a:t>
            </a:r>
            <a:endParaRPr lang="en-US"/>
          </a:p>
        </p:txBody>
      </p:sp>
    </p:spTree>
    <p:extLst>
      <p:ext uri="{BB962C8B-B14F-4D97-AF65-F5344CB8AC3E}">
        <p14:creationId xmlns:p14="http://schemas.microsoft.com/office/powerpoint/2010/main" val="392509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AC4DA-8621-434D-B6A7-55D8CAD4B1D1}" type="datetime3">
              <a:rPr lang="en-US" smtClean="0">
                <a:solidFill>
                  <a:prstClr val="black">
                    <a:tint val="75000"/>
                  </a:prstClr>
                </a:solidFill>
              </a:rPr>
              <a:pPr/>
              <a:t>25 September 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365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5682" y="758986"/>
            <a:ext cx="7543381" cy="6388225"/>
          </a:xfrm>
        </p:spPr>
        <p:txBody>
          <a:bodyPr>
            <a:normAutofit/>
          </a:bodyPr>
          <a:lstStyle>
            <a:lvl1pPr>
              <a:defRPr sz="1992"/>
            </a:lvl1pPr>
            <a:lvl2pPr>
              <a:defRPr sz="1771"/>
            </a:lvl2pPr>
            <a:lvl3pPr>
              <a:defRPr sz="1549"/>
            </a:lvl3pPr>
            <a:lvl4pPr>
              <a:defRPr sz="1328"/>
            </a:lvl4pPr>
            <a:lvl5pPr>
              <a:defRPr sz="1328"/>
            </a:lvl5pPr>
            <a:lvl6pPr>
              <a:defRPr sz="2213"/>
            </a:lvl6pPr>
            <a:lvl7pPr>
              <a:defRPr sz="2213"/>
            </a:lvl7pPr>
            <a:lvl8pPr>
              <a:defRPr sz="2213"/>
            </a:lvl8pPr>
            <a:lvl9pPr>
              <a:defRPr sz="22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4688" y="758984"/>
            <a:ext cx="4439351" cy="6409197"/>
          </a:xfrm>
        </p:spPr>
        <p:txBody>
          <a:bodyPr/>
          <a:lstStyle>
            <a:lvl1pPr marL="0" indent="0">
              <a:buNone/>
              <a:defRPr sz="1549"/>
            </a:lvl1pPr>
            <a:lvl2pPr marL="505983" indent="0">
              <a:buNone/>
              <a:defRPr sz="1328"/>
            </a:lvl2pPr>
            <a:lvl3pPr marL="1011966" indent="0">
              <a:buNone/>
              <a:defRPr sz="1107"/>
            </a:lvl3pPr>
            <a:lvl4pPr marL="1517950" indent="0">
              <a:buNone/>
              <a:defRPr sz="996"/>
            </a:lvl4pPr>
            <a:lvl5pPr marL="2023933" indent="0">
              <a:buNone/>
              <a:defRPr sz="996"/>
            </a:lvl5pPr>
            <a:lvl6pPr marL="2529916" indent="0">
              <a:buNone/>
              <a:defRPr sz="996"/>
            </a:lvl6pPr>
            <a:lvl7pPr marL="3035899" indent="0">
              <a:buNone/>
              <a:defRPr sz="996"/>
            </a:lvl7pPr>
            <a:lvl8pPr marL="3541883" indent="0">
              <a:buNone/>
              <a:defRPr sz="996"/>
            </a:lvl8pPr>
            <a:lvl9pPr marL="4047866" indent="0">
              <a:buNone/>
              <a:defRPr sz="9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4981B-04A8-440E-BA29-55332919754C}" type="datetime3">
              <a:rPr lang="en-US" smtClean="0">
                <a:solidFill>
                  <a:prstClr val="black">
                    <a:tint val="75000"/>
                  </a:prstClr>
                </a:solidFill>
              </a:rPr>
              <a:pPr/>
              <a:t>25 September 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
        <p:nvSpPr>
          <p:cNvPr id="9" name="Title 1"/>
          <p:cNvSpPr>
            <a:spLocks noGrp="1"/>
          </p:cNvSpPr>
          <p:nvPr>
            <p:ph type="title"/>
          </p:nvPr>
        </p:nvSpPr>
        <p:spPr>
          <a:xfrm>
            <a:off x="0" y="0"/>
            <a:ext cx="13493750" cy="442807"/>
          </a:xfrm>
          <a:solidFill>
            <a:srgbClr val="FFFF00"/>
          </a:solidFill>
        </p:spPr>
        <p:txBody>
          <a:bodyPr wrap="square" anchor="t" anchorCtr="0">
            <a:spAutoFit/>
          </a:bodyPr>
          <a:lstStyle>
            <a:lvl1pPr algn="l">
              <a:defRPr sz="2213" b="1">
                <a:solidFill>
                  <a:schemeClr val="tx1"/>
                </a:solidFill>
                <a:effectLst/>
              </a:defRPr>
            </a:lvl1pPr>
          </a:lstStyle>
          <a:p>
            <a:r>
              <a:rPr lang="en-US" smtClean="0"/>
              <a:t>Click to edit Master title style</a:t>
            </a:r>
            <a:endParaRPr lang="en-US"/>
          </a:p>
        </p:txBody>
      </p:sp>
    </p:spTree>
    <p:extLst>
      <p:ext uri="{BB962C8B-B14F-4D97-AF65-F5344CB8AC3E}">
        <p14:creationId xmlns:p14="http://schemas.microsoft.com/office/powerpoint/2010/main" val="1702849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9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59"/>
            </a:lvl1pPr>
            <a:lvl2pPr>
              <a:defRPr sz="2393"/>
            </a:lvl2pPr>
            <a:lvl3pPr>
              <a:defRPr sz="2127"/>
            </a:lvl3pPr>
            <a:lvl4pPr>
              <a:defRPr sz="1861"/>
            </a:lvl4pPr>
            <a:lvl5pPr>
              <a:defRPr sz="18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D50CFE3F-F605-4FC0-A442-8FB1E3427B65}" type="datetime3">
              <a:rPr lang="en-US" smtClean="0"/>
              <a:t>25 September 2014</a:t>
            </a:fld>
            <a:endParaRPr lang="en-US"/>
          </a:p>
        </p:txBody>
      </p:sp>
      <p:sp>
        <p:nvSpPr>
          <p:cNvPr id="5" name="Footer Placeholder 4"/>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6" name="Slide Number Placeholder 5"/>
          <p:cNvSpPr>
            <a:spLocks noGrp="1"/>
          </p:cNvSpPr>
          <p:nvPr>
            <p:ph type="sldNum" sz="quarter" idx="12"/>
          </p:nvPr>
        </p:nvSpPr>
        <p:spPr/>
        <p:txBody>
          <a:bodyPr/>
          <a:lstStyle>
            <a:lvl1pPr>
              <a:defRPr/>
            </a:lvl1pPr>
          </a:lstStyle>
          <a:p>
            <a:fld id="{F8BAFA4B-840F-476E-8761-57F1FE6B6A6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78165"/>
            <a:ext cx="13493750" cy="5562368"/>
          </a:xfrm>
        </p:spPr>
        <p:txBody>
          <a:bodyPr/>
          <a:lstStyle>
            <a:lvl1pPr marL="0" indent="0">
              <a:buNone/>
              <a:defRPr sz="3541"/>
            </a:lvl1pPr>
            <a:lvl2pPr marL="505983" indent="0">
              <a:buNone/>
              <a:defRPr sz="3099"/>
            </a:lvl2pPr>
            <a:lvl3pPr marL="1011966" indent="0">
              <a:buNone/>
              <a:defRPr sz="2656"/>
            </a:lvl3pPr>
            <a:lvl4pPr marL="1517950" indent="0">
              <a:buNone/>
              <a:defRPr sz="2213"/>
            </a:lvl4pPr>
            <a:lvl5pPr marL="2023933" indent="0">
              <a:buNone/>
              <a:defRPr sz="2213"/>
            </a:lvl5pPr>
            <a:lvl6pPr marL="2529916" indent="0">
              <a:buNone/>
              <a:defRPr sz="2213"/>
            </a:lvl6pPr>
            <a:lvl7pPr marL="3035899" indent="0">
              <a:buNone/>
              <a:defRPr sz="2213"/>
            </a:lvl7pPr>
            <a:lvl8pPr marL="3541883" indent="0">
              <a:buNone/>
              <a:defRPr sz="2213"/>
            </a:lvl8pPr>
            <a:lvl9pPr marL="4047866" indent="0">
              <a:buNone/>
              <a:defRPr sz="2213"/>
            </a:lvl9pPr>
          </a:lstStyle>
          <a:p>
            <a:r>
              <a:rPr lang="en-US" smtClean="0"/>
              <a:t>Click icon to add picture</a:t>
            </a:r>
            <a:endParaRPr lang="en-US"/>
          </a:p>
        </p:txBody>
      </p:sp>
      <p:sp>
        <p:nvSpPr>
          <p:cNvPr id="4" name="Text Placeholder 3"/>
          <p:cNvSpPr>
            <a:spLocks noGrp="1"/>
          </p:cNvSpPr>
          <p:nvPr>
            <p:ph type="body" sz="half" idx="2"/>
          </p:nvPr>
        </p:nvSpPr>
        <p:spPr>
          <a:xfrm>
            <a:off x="2698750" y="6324865"/>
            <a:ext cx="8096250" cy="890751"/>
          </a:xfrm>
        </p:spPr>
        <p:txBody>
          <a:bodyPr/>
          <a:lstStyle>
            <a:lvl1pPr marL="0" indent="0">
              <a:buNone/>
              <a:defRPr sz="1549"/>
            </a:lvl1pPr>
            <a:lvl2pPr marL="505983" indent="0">
              <a:buNone/>
              <a:defRPr sz="1328"/>
            </a:lvl2pPr>
            <a:lvl3pPr marL="1011966" indent="0">
              <a:buNone/>
              <a:defRPr sz="1107"/>
            </a:lvl3pPr>
            <a:lvl4pPr marL="1517950" indent="0">
              <a:buNone/>
              <a:defRPr sz="996"/>
            </a:lvl4pPr>
            <a:lvl5pPr marL="2023933" indent="0">
              <a:buNone/>
              <a:defRPr sz="996"/>
            </a:lvl5pPr>
            <a:lvl6pPr marL="2529916" indent="0">
              <a:buNone/>
              <a:defRPr sz="996"/>
            </a:lvl6pPr>
            <a:lvl7pPr marL="3035899" indent="0">
              <a:buNone/>
              <a:defRPr sz="996"/>
            </a:lvl7pPr>
            <a:lvl8pPr marL="3541883" indent="0">
              <a:buNone/>
              <a:defRPr sz="996"/>
            </a:lvl8pPr>
            <a:lvl9pPr marL="4047866" indent="0">
              <a:buNone/>
              <a:defRPr sz="9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BFE95-86ED-4423-A687-50BD93BA17B6}" type="datetime3">
              <a:rPr lang="en-US" smtClean="0">
                <a:solidFill>
                  <a:prstClr val="black">
                    <a:tint val="75000"/>
                  </a:prstClr>
                </a:solidFill>
              </a:rPr>
              <a:pPr/>
              <a:t>25 September 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
        <p:nvSpPr>
          <p:cNvPr id="9" name="Title 1"/>
          <p:cNvSpPr>
            <a:spLocks noGrp="1"/>
          </p:cNvSpPr>
          <p:nvPr>
            <p:ph type="title"/>
          </p:nvPr>
        </p:nvSpPr>
        <p:spPr>
          <a:xfrm>
            <a:off x="0" y="0"/>
            <a:ext cx="13493750" cy="442807"/>
          </a:xfrm>
          <a:solidFill>
            <a:srgbClr val="FFFF00"/>
          </a:solidFill>
        </p:spPr>
        <p:txBody>
          <a:bodyPr wrap="square" anchor="t" anchorCtr="0">
            <a:spAutoFit/>
          </a:bodyPr>
          <a:lstStyle>
            <a:lvl1pPr algn="l">
              <a:defRPr sz="2213" b="1">
                <a:solidFill>
                  <a:schemeClr val="tx1"/>
                </a:solidFill>
                <a:effectLst/>
              </a:defRPr>
            </a:lvl1pPr>
          </a:lstStyle>
          <a:p>
            <a:r>
              <a:rPr lang="en-US" smtClean="0"/>
              <a:t>Click to edit Master title style</a:t>
            </a:r>
            <a:endParaRPr lang="en-US"/>
          </a:p>
        </p:txBody>
      </p:sp>
    </p:spTree>
    <p:extLst>
      <p:ext uri="{BB962C8B-B14F-4D97-AF65-F5344CB8AC3E}">
        <p14:creationId xmlns:p14="http://schemas.microsoft.com/office/powerpoint/2010/main" val="381272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D096E-0384-4DA9-A2F3-B015897E8BDB}" type="datetime3">
              <a:rPr lang="en-US" smtClean="0">
                <a:solidFill>
                  <a:prstClr val="black">
                    <a:tint val="75000"/>
                  </a:prstClr>
                </a:solidFill>
              </a:rPr>
              <a:pPr/>
              <a:t>25 September 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229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2969" y="303947"/>
            <a:ext cx="3036094" cy="64759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303947"/>
            <a:ext cx="8883385" cy="64759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3E557-158D-4429-BBE7-C6043C529F34}" type="datetime3">
              <a:rPr lang="en-US" smtClean="0">
                <a:solidFill>
                  <a:prstClr val="black">
                    <a:tint val="75000"/>
                  </a:prstClr>
                </a:solidFill>
              </a:rPr>
              <a:pPr/>
              <a:t>25 September 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AA91F8-CC75-43EF-BC63-D231F65D5E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802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1855294"/>
            <a:ext cx="5802313" cy="70803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771" b="0">
                <a:solidFill>
                  <a:schemeClr val="tx2"/>
                </a:solidFill>
              </a:defRPr>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dirty="0" smtClean="0"/>
              <a:t>Click to edit Master text styles</a:t>
            </a:r>
          </a:p>
        </p:txBody>
      </p:sp>
      <p:sp>
        <p:nvSpPr>
          <p:cNvPr id="4" name="Content Placeholder 3"/>
          <p:cNvSpPr>
            <a:spLocks noGrp="1"/>
          </p:cNvSpPr>
          <p:nvPr>
            <p:ph sz="half" idx="2"/>
          </p:nvPr>
        </p:nvSpPr>
        <p:spPr>
          <a:xfrm>
            <a:off x="674687" y="2698611"/>
            <a:ext cx="5802313" cy="1239858"/>
          </a:xfrm>
        </p:spPr>
        <p:style>
          <a:lnRef idx="0">
            <a:schemeClr val="accent4"/>
          </a:lnRef>
          <a:fillRef idx="3">
            <a:schemeClr val="accent4"/>
          </a:fillRef>
          <a:effectRef idx="3">
            <a:schemeClr val="accent4"/>
          </a:effectRef>
          <a:fontRef idx="none"/>
        </p:style>
        <p:txBody>
          <a:bodyPr>
            <a:spAutoFit/>
          </a:bodyPr>
          <a:lstStyle>
            <a:lvl1pPr>
              <a:buClr>
                <a:srgbClr val="FFFF00"/>
              </a:buClr>
              <a:defRPr sz="1549">
                <a:solidFill>
                  <a:schemeClr val="bg1"/>
                </a:solidFill>
              </a:defRPr>
            </a:lvl1pPr>
            <a:lvl2pPr>
              <a:buClr>
                <a:srgbClr val="FFFF00"/>
              </a:buClr>
              <a:defRPr sz="1328">
                <a:solidFill>
                  <a:schemeClr val="bg1"/>
                </a:solidFill>
              </a:defRPr>
            </a:lvl2pPr>
            <a:lvl3pPr>
              <a:buClr>
                <a:srgbClr val="FFFF00"/>
              </a:buClr>
              <a:defRPr sz="1217">
                <a:solidFill>
                  <a:schemeClr val="bg1"/>
                </a:solidFill>
              </a:defRPr>
            </a:lvl3pPr>
            <a:lvl4pPr>
              <a:buClr>
                <a:srgbClr val="FFFF00"/>
              </a:buClr>
              <a:defRPr sz="1162">
                <a:solidFill>
                  <a:schemeClr val="bg1"/>
                </a:solidFill>
              </a:defRPr>
            </a:lvl4pPr>
            <a:lvl5pPr>
              <a:buClr>
                <a:srgbClr val="FFFF00"/>
              </a:buClr>
              <a:defRPr sz="1162">
                <a:solidFill>
                  <a:schemeClr val="bg1"/>
                </a:solidFill>
              </a:defRPr>
            </a:lvl5pPr>
            <a:lvl6pPr>
              <a:defRPr sz="1771"/>
            </a:lvl6pPr>
            <a:lvl7pPr>
              <a:defRPr sz="1771"/>
            </a:lvl7pPr>
            <a:lvl8pPr>
              <a:defRPr sz="1771"/>
            </a:lvl8pPr>
            <a:lvl9pPr>
              <a:defRPr sz="177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016750" y="1855294"/>
            <a:ext cx="5802313" cy="70803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771" b="0" kern="1200" dirty="0" smtClean="0">
                <a:solidFill>
                  <a:schemeClr val="tx2"/>
                </a:solidFill>
                <a:latin typeface="+mn-lt"/>
                <a:ea typeface="+mn-ea"/>
                <a:cs typeface="+mn-cs"/>
              </a:defRPr>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dirty="0" smtClean="0"/>
              <a:t>Click to edit Master text styles</a:t>
            </a:r>
          </a:p>
        </p:txBody>
      </p:sp>
      <p:sp>
        <p:nvSpPr>
          <p:cNvPr id="6" name="Content Placeholder 5"/>
          <p:cNvSpPr>
            <a:spLocks noGrp="1"/>
          </p:cNvSpPr>
          <p:nvPr>
            <p:ph sz="quarter" idx="4"/>
          </p:nvPr>
        </p:nvSpPr>
        <p:spPr>
          <a:xfrm>
            <a:off x="7016750" y="2698611"/>
            <a:ext cx="5802313" cy="1239858"/>
          </a:xfrm>
        </p:spPr>
        <p:style>
          <a:lnRef idx="0">
            <a:schemeClr val="accent4"/>
          </a:lnRef>
          <a:fillRef idx="3">
            <a:schemeClr val="accent4"/>
          </a:fillRef>
          <a:effectRef idx="3">
            <a:schemeClr val="accent4"/>
          </a:effectRef>
          <a:fontRef idx="none"/>
        </p:style>
        <p:txBody>
          <a:bodyPr>
            <a:spAutoFit/>
          </a:bodyPr>
          <a:lstStyle>
            <a:lvl1pPr>
              <a:buClr>
                <a:srgbClr val="FFFF00"/>
              </a:buClr>
              <a:defRPr sz="1549">
                <a:solidFill>
                  <a:schemeClr val="bg1"/>
                </a:solidFill>
              </a:defRPr>
            </a:lvl1pPr>
            <a:lvl2pPr>
              <a:buClr>
                <a:srgbClr val="FFFF00"/>
              </a:buClr>
              <a:defRPr sz="1328">
                <a:solidFill>
                  <a:schemeClr val="bg1"/>
                </a:solidFill>
              </a:defRPr>
            </a:lvl2pPr>
            <a:lvl3pPr>
              <a:buClr>
                <a:srgbClr val="FFFF00"/>
              </a:buClr>
              <a:defRPr sz="1217">
                <a:solidFill>
                  <a:schemeClr val="bg1"/>
                </a:solidFill>
              </a:defRPr>
            </a:lvl3pPr>
            <a:lvl4pPr>
              <a:buClr>
                <a:srgbClr val="FFFF00"/>
              </a:buClr>
              <a:defRPr sz="1162">
                <a:solidFill>
                  <a:schemeClr val="bg1"/>
                </a:solidFill>
              </a:defRPr>
            </a:lvl4pPr>
            <a:lvl5pPr>
              <a:buClr>
                <a:srgbClr val="FFFF00"/>
              </a:buClr>
              <a:defRPr sz="1162">
                <a:solidFill>
                  <a:schemeClr val="bg1"/>
                </a:solidFill>
              </a:defRPr>
            </a:lvl5pPr>
            <a:lvl6pPr>
              <a:defRPr sz="1771"/>
            </a:lvl6pPr>
            <a:lvl7pPr>
              <a:defRPr sz="1771"/>
            </a:lvl7pPr>
            <a:lvl8pPr>
              <a:defRPr sz="1771"/>
            </a:lvl8pPr>
            <a:lvl9pPr>
              <a:defRPr sz="17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FC3430-8043-4C86-BFBB-D413252A78DA}"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lgn="r"/>
            <a:r>
              <a:rPr lang="en-US" smtClean="0">
                <a:solidFill>
                  <a:prstClr val="black">
                    <a:tint val="75000"/>
                  </a:prstClr>
                </a:solidFill>
              </a:rPr>
              <a:t>User Interface Design</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592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532" y="799393"/>
            <a:ext cx="12746441" cy="84331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4933" y="2148698"/>
            <a:ext cx="5943341" cy="4553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653169" y="2148698"/>
            <a:ext cx="5945684" cy="4553903"/>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5067185" y="7150804"/>
            <a:ext cx="2811198" cy="245580"/>
          </a:xfrm>
        </p:spPr>
        <p:txBody>
          <a:bodyPr/>
          <a:lstStyle>
            <a:lvl1pPr>
              <a:defRPr/>
            </a:lvl1pPr>
          </a:lstStyle>
          <a:p>
            <a:fld id="{AF1B1991-7737-4970-B0AA-10C21D14CC5F}" type="datetime3">
              <a:rPr lang="en-US" smtClean="0">
                <a:solidFill>
                  <a:srgbClr val="FFFFCC"/>
                </a:solidFill>
              </a:rPr>
              <a:pPr/>
              <a:t>25 September 2014</a:t>
            </a:fld>
            <a:endParaRPr lang="en-US">
              <a:solidFill>
                <a:srgbClr val="FFFFCC"/>
              </a:solidFill>
            </a:endParaRPr>
          </a:p>
        </p:txBody>
      </p:sp>
      <p:sp>
        <p:nvSpPr>
          <p:cNvPr id="6" name="Footer Placeholder 5"/>
          <p:cNvSpPr>
            <a:spLocks noGrp="1"/>
          </p:cNvSpPr>
          <p:nvPr>
            <p:ph type="ftr" sz="quarter" idx="11"/>
          </p:nvPr>
        </p:nvSpPr>
        <p:spPr>
          <a:xfrm>
            <a:off x="9014574" y="7150804"/>
            <a:ext cx="4273021" cy="245580"/>
          </a:xfrm>
        </p:spPr>
        <p:txBody>
          <a:bodyPr/>
          <a:lstStyle>
            <a:lvl1pPr>
              <a:defRPr/>
            </a:lvl1pPr>
          </a:lstStyle>
          <a:p>
            <a:r>
              <a:rPr lang="en-US" smtClean="0">
                <a:solidFill>
                  <a:srgbClr val="FFFFCC"/>
                </a:solidFill>
              </a:rPr>
              <a:t>User Interface Design</a:t>
            </a:r>
            <a:endParaRPr lang="en-US">
              <a:solidFill>
                <a:srgbClr val="FFFFCC"/>
              </a:solidFill>
            </a:endParaRPr>
          </a:p>
        </p:txBody>
      </p:sp>
      <p:sp>
        <p:nvSpPr>
          <p:cNvPr id="7" name="Slide Number Placeholder 6"/>
          <p:cNvSpPr>
            <a:spLocks noGrp="1"/>
          </p:cNvSpPr>
          <p:nvPr>
            <p:ph type="sldNum" sz="quarter" idx="12"/>
          </p:nvPr>
        </p:nvSpPr>
        <p:spPr>
          <a:xfrm>
            <a:off x="215525" y="7170131"/>
            <a:ext cx="2811198" cy="245580"/>
          </a:xfrm>
        </p:spPr>
        <p:txBody>
          <a:bodyPr/>
          <a:lstStyle>
            <a:lvl1pPr>
              <a:defRPr/>
            </a:lvl1pPr>
          </a:lstStyle>
          <a:p>
            <a:fld id="{1DED94D4-DC89-4D55-9ACA-E65222414BC6}" type="slidenum">
              <a:rPr lang="en-US" smtClean="0">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008876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532" y="799393"/>
            <a:ext cx="12746441" cy="84331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4933" y="2148698"/>
            <a:ext cx="5943341" cy="4553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53169" y="2148698"/>
            <a:ext cx="5945684" cy="4553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67185" y="7150804"/>
            <a:ext cx="2811198" cy="245580"/>
          </a:xfrm>
        </p:spPr>
        <p:txBody>
          <a:bodyPr/>
          <a:lstStyle>
            <a:lvl1pPr>
              <a:defRPr/>
            </a:lvl1pPr>
          </a:lstStyle>
          <a:p>
            <a:fld id="{DBF3363B-D1D5-40A8-9F0A-156A27120F4E}" type="datetime3">
              <a:rPr lang="en-US" smtClean="0">
                <a:solidFill>
                  <a:srgbClr val="FFFFCC"/>
                </a:solidFill>
              </a:rPr>
              <a:pPr/>
              <a:t>25 September 2014</a:t>
            </a:fld>
            <a:endParaRPr lang="en-US">
              <a:solidFill>
                <a:srgbClr val="FFFFCC"/>
              </a:solidFill>
            </a:endParaRPr>
          </a:p>
        </p:txBody>
      </p:sp>
      <p:sp>
        <p:nvSpPr>
          <p:cNvPr id="6" name="Footer Placeholder 5"/>
          <p:cNvSpPr>
            <a:spLocks noGrp="1"/>
          </p:cNvSpPr>
          <p:nvPr>
            <p:ph type="ftr" sz="quarter" idx="11"/>
          </p:nvPr>
        </p:nvSpPr>
        <p:spPr>
          <a:xfrm>
            <a:off x="9014574" y="7150804"/>
            <a:ext cx="4273021" cy="245580"/>
          </a:xfrm>
        </p:spPr>
        <p:txBody>
          <a:bodyPr/>
          <a:lstStyle>
            <a:lvl1pPr>
              <a:defRPr/>
            </a:lvl1pPr>
          </a:lstStyle>
          <a:p>
            <a:r>
              <a:rPr lang="en-US" smtClean="0">
                <a:solidFill>
                  <a:srgbClr val="FFFFCC"/>
                </a:solidFill>
              </a:rPr>
              <a:t>User Interface Design</a:t>
            </a:r>
            <a:endParaRPr lang="en-US">
              <a:solidFill>
                <a:srgbClr val="FFFFCC"/>
              </a:solidFill>
            </a:endParaRPr>
          </a:p>
        </p:txBody>
      </p:sp>
      <p:sp>
        <p:nvSpPr>
          <p:cNvPr id="7" name="Slide Number Placeholder 6"/>
          <p:cNvSpPr>
            <a:spLocks noGrp="1"/>
          </p:cNvSpPr>
          <p:nvPr>
            <p:ph type="sldNum" sz="quarter" idx="12"/>
          </p:nvPr>
        </p:nvSpPr>
        <p:spPr>
          <a:xfrm>
            <a:off x="215525" y="7170131"/>
            <a:ext cx="2811198" cy="245580"/>
          </a:xfrm>
        </p:spPr>
        <p:txBody>
          <a:bodyPr/>
          <a:lstStyle>
            <a:lvl1pPr>
              <a:defRPr/>
            </a:lvl1pPr>
          </a:lstStyle>
          <a:p>
            <a:fld id="{0375BCAB-7068-4458-A232-FF99600557A7}"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242392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741" y="4876801"/>
            <a:ext cx="11469898" cy="1508125"/>
          </a:xfrm>
        </p:spPr>
        <p:txBody>
          <a:bodyPr anchor="t"/>
          <a:lstStyle>
            <a:lvl1pPr algn="l">
              <a:defRPr sz="5318" b="1" cap="all"/>
            </a:lvl1pPr>
          </a:lstStyle>
          <a:p>
            <a:r>
              <a:rPr lang="en-US" smtClean="0"/>
              <a:t>Click to edit Master title style</a:t>
            </a:r>
            <a:endParaRPr lang="en-US"/>
          </a:p>
        </p:txBody>
      </p:sp>
      <p:sp>
        <p:nvSpPr>
          <p:cNvPr id="3" name="Text Placeholder 2"/>
          <p:cNvSpPr>
            <a:spLocks noGrp="1"/>
          </p:cNvSpPr>
          <p:nvPr>
            <p:ph type="body" idx="1"/>
          </p:nvPr>
        </p:nvSpPr>
        <p:spPr>
          <a:xfrm>
            <a:off x="1065741" y="3216275"/>
            <a:ext cx="11469898" cy="1660525"/>
          </a:xfrm>
        </p:spPr>
        <p:txBody>
          <a:bodyPr anchor="b"/>
          <a:lstStyle>
            <a:lvl1pPr marL="0" indent="0">
              <a:buNone/>
              <a:defRPr sz="2659"/>
            </a:lvl1pPr>
            <a:lvl2pPr marL="607802" indent="0">
              <a:buNone/>
              <a:defRPr sz="2393"/>
            </a:lvl2pPr>
            <a:lvl3pPr marL="1215603" indent="0">
              <a:buNone/>
              <a:defRPr sz="2127"/>
            </a:lvl3pPr>
            <a:lvl4pPr marL="1823405" indent="0">
              <a:buNone/>
              <a:defRPr sz="1861"/>
            </a:lvl4pPr>
            <a:lvl5pPr marL="2431207" indent="0">
              <a:buNone/>
              <a:defRPr sz="1861"/>
            </a:lvl5pPr>
            <a:lvl6pPr marL="3039008" indent="0">
              <a:buNone/>
              <a:defRPr sz="1861"/>
            </a:lvl6pPr>
            <a:lvl7pPr marL="3646810" indent="0">
              <a:buNone/>
              <a:defRPr sz="1861"/>
            </a:lvl7pPr>
            <a:lvl8pPr marL="4254612" indent="0">
              <a:buNone/>
              <a:defRPr sz="1861"/>
            </a:lvl8pPr>
            <a:lvl9pPr marL="4862413" indent="0">
              <a:buNone/>
              <a:defRPr sz="1861"/>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991AAB2-07EA-4BBB-B7A8-9919B2A19736}" type="datetime3">
              <a:rPr lang="en-US" smtClean="0"/>
              <a:t>25 September 2014</a:t>
            </a:fld>
            <a:endParaRPr lang="en-US"/>
          </a:p>
        </p:txBody>
      </p:sp>
      <p:sp>
        <p:nvSpPr>
          <p:cNvPr id="5" name="Footer Placeholder 4"/>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6" name="Slide Number Placeholder 5"/>
          <p:cNvSpPr>
            <a:spLocks noGrp="1"/>
          </p:cNvSpPr>
          <p:nvPr>
            <p:ph type="sldNum" sz="quarter" idx="12"/>
          </p:nvPr>
        </p:nvSpPr>
        <p:spPr/>
        <p:txBody>
          <a:bodyPr/>
          <a:lstStyle>
            <a:lvl1pPr>
              <a:defRPr/>
            </a:lvl1pPr>
          </a:lstStyle>
          <a:p>
            <a:fld id="{E5055F9D-FE79-437D-94B6-01E9C3E0DEA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5192" y="1524000"/>
            <a:ext cx="6280482" cy="5222875"/>
          </a:xfrm>
        </p:spPr>
        <p:txBody>
          <a:bodyPr/>
          <a:lstStyle>
            <a:lvl1pPr>
              <a:defRPr sz="3722"/>
            </a:lvl1pPr>
            <a:lvl2pPr>
              <a:defRPr sz="3191"/>
            </a:lvl2pPr>
            <a:lvl3pPr>
              <a:defRPr sz="2659"/>
            </a:lvl3pPr>
            <a:lvl4pPr>
              <a:defRPr sz="2393"/>
            </a:lvl4pPr>
            <a:lvl5pPr>
              <a:defRPr sz="2393"/>
            </a:lvl5pPr>
            <a:lvl6pPr>
              <a:defRPr sz="2393"/>
            </a:lvl6pPr>
            <a:lvl7pPr>
              <a:defRPr sz="2393"/>
            </a:lvl7pPr>
            <a:lvl8pPr>
              <a:defRPr sz="2393"/>
            </a:lvl8pPr>
            <a:lvl9pPr>
              <a:defRPr sz="23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88270" y="1524000"/>
            <a:ext cx="6280482" cy="5222875"/>
          </a:xfrm>
        </p:spPr>
        <p:txBody>
          <a:bodyPr/>
          <a:lstStyle>
            <a:lvl1pPr>
              <a:defRPr sz="3722"/>
            </a:lvl1pPr>
            <a:lvl2pPr>
              <a:defRPr sz="3191"/>
            </a:lvl2pPr>
            <a:lvl3pPr>
              <a:defRPr sz="2659"/>
            </a:lvl3pPr>
            <a:lvl4pPr>
              <a:defRPr sz="2393"/>
            </a:lvl4pPr>
            <a:lvl5pPr>
              <a:defRPr sz="2393"/>
            </a:lvl5pPr>
            <a:lvl6pPr>
              <a:defRPr sz="2393"/>
            </a:lvl6pPr>
            <a:lvl7pPr>
              <a:defRPr sz="2393"/>
            </a:lvl7pPr>
            <a:lvl8pPr>
              <a:defRPr sz="2393"/>
            </a:lvl8pPr>
            <a:lvl9pPr>
              <a:defRPr sz="23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EFBB85E-57EF-4327-9969-3EB54EF41FDA}" type="datetime3">
              <a:rPr lang="en-US" smtClean="0"/>
              <a:t>25 September 2014</a:t>
            </a:fld>
            <a:endParaRPr lang="en-US"/>
          </a:p>
        </p:txBody>
      </p:sp>
      <p:sp>
        <p:nvSpPr>
          <p:cNvPr id="6" name="Footer Placeholder 5"/>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7" name="Slide Number Placeholder 6"/>
          <p:cNvSpPr>
            <a:spLocks noGrp="1"/>
          </p:cNvSpPr>
          <p:nvPr>
            <p:ph type="sldNum" sz="quarter" idx="12"/>
          </p:nvPr>
        </p:nvSpPr>
        <p:spPr/>
        <p:txBody>
          <a:bodyPr/>
          <a:lstStyle>
            <a:lvl1pPr>
              <a:defRPr/>
            </a:lvl1pPr>
          </a:lstStyle>
          <a:p>
            <a:fld id="{261CCE32-1EDC-4E94-A493-D2EFE70FD5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321" y="1698626"/>
            <a:ext cx="5961815" cy="708025"/>
          </a:xfrm>
        </p:spPr>
        <p:txBody>
          <a:bodyPr anchor="b"/>
          <a:lstStyle>
            <a:lvl1pPr marL="0" indent="0">
              <a:buNone/>
              <a:defRPr sz="2659" b="1"/>
            </a:lvl1pPr>
            <a:lvl2pPr marL="607802" indent="0">
              <a:buNone/>
              <a:defRPr sz="2659" b="1"/>
            </a:lvl2pPr>
            <a:lvl3pPr marL="1215603" indent="0">
              <a:buNone/>
              <a:defRPr sz="2393" b="1"/>
            </a:lvl3pPr>
            <a:lvl4pPr marL="1823405" indent="0">
              <a:buNone/>
              <a:defRPr sz="2127" b="1"/>
            </a:lvl4pPr>
            <a:lvl5pPr marL="2431207" indent="0">
              <a:buNone/>
              <a:defRPr sz="2127" b="1"/>
            </a:lvl5pPr>
            <a:lvl6pPr marL="3039008" indent="0">
              <a:buNone/>
              <a:defRPr sz="2127" b="1"/>
            </a:lvl6pPr>
            <a:lvl7pPr marL="3646810" indent="0">
              <a:buNone/>
              <a:defRPr sz="2127" b="1"/>
            </a:lvl7pPr>
            <a:lvl8pPr marL="4254612" indent="0">
              <a:buNone/>
              <a:defRPr sz="2127" b="1"/>
            </a:lvl8pPr>
            <a:lvl9pPr marL="4862413" indent="0">
              <a:buNone/>
              <a:defRPr sz="2127" b="1"/>
            </a:lvl9pPr>
          </a:lstStyle>
          <a:p>
            <a:pPr lvl="0"/>
            <a:r>
              <a:rPr lang="en-US" dirty="0" smtClean="0"/>
              <a:t>Click to edit Master text styles</a:t>
            </a:r>
          </a:p>
        </p:txBody>
      </p:sp>
      <p:sp>
        <p:nvSpPr>
          <p:cNvPr id="4" name="Content Placeholder 3"/>
          <p:cNvSpPr>
            <a:spLocks noGrp="1"/>
          </p:cNvSpPr>
          <p:nvPr>
            <p:ph sz="half" idx="2"/>
          </p:nvPr>
        </p:nvSpPr>
        <p:spPr>
          <a:xfrm>
            <a:off x="675321" y="2406651"/>
            <a:ext cx="5961815" cy="1411501"/>
          </a:xfrm>
          <a:solidFill>
            <a:schemeClr val="accent6">
              <a:lumMod val="75000"/>
            </a:schemeClr>
          </a:solidFill>
        </p:spPr>
        <p:txBody>
          <a:bodyPr>
            <a:spAutoFit/>
          </a:bodyPr>
          <a:lstStyle>
            <a:lvl1pPr>
              <a:spcBef>
                <a:spcPts val="0"/>
              </a:spcBef>
              <a:defRPr sz="2127">
                <a:solidFill>
                  <a:schemeClr val="bg1"/>
                </a:solidFill>
              </a:defRPr>
            </a:lvl1pPr>
            <a:lvl2pPr>
              <a:spcBef>
                <a:spcPts val="0"/>
              </a:spcBef>
              <a:defRPr sz="1861">
                <a:solidFill>
                  <a:schemeClr val="bg1"/>
                </a:solidFill>
              </a:defRPr>
            </a:lvl2pPr>
            <a:lvl3pPr>
              <a:spcBef>
                <a:spcPts val="0"/>
              </a:spcBef>
              <a:defRPr sz="1595">
                <a:solidFill>
                  <a:schemeClr val="bg1"/>
                </a:solidFill>
              </a:defRPr>
            </a:lvl3pPr>
            <a:lvl4pPr>
              <a:spcBef>
                <a:spcPts val="0"/>
              </a:spcBef>
              <a:defRPr sz="1462">
                <a:solidFill>
                  <a:schemeClr val="bg1"/>
                </a:solidFill>
              </a:defRPr>
            </a:lvl4pPr>
            <a:lvl5pPr>
              <a:spcBef>
                <a:spcPts val="0"/>
              </a:spcBef>
              <a:defRPr sz="1462">
                <a:solidFill>
                  <a:schemeClr val="bg1"/>
                </a:solidFill>
              </a:defRPr>
            </a:lvl5pPr>
            <a:lvl6pPr>
              <a:defRPr sz="2127"/>
            </a:lvl6pPr>
            <a:lvl7pPr>
              <a:defRPr sz="2127"/>
            </a:lvl7pPr>
            <a:lvl8pPr>
              <a:defRPr sz="2127"/>
            </a:lvl8pPr>
            <a:lvl9pPr>
              <a:defRPr sz="212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4505" y="1698626"/>
            <a:ext cx="5963925" cy="708025"/>
          </a:xfrm>
        </p:spPr>
        <p:txBody>
          <a:bodyPr anchor="b"/>
          <a:lstStyle>
            <a:lvl1pPr marL="0" indent="0">
              <a:buNone/>
              <a:defRPr sz="2659" b="1">
                <a:solidFill>
                  <a:srgbClr val="C00000"/>
                </a:solidFill>
              </a:defRPr>
            </a:lvl1pPr>
            <a:lvl2pPr marL="607802" indent="0">
              <a:buNone/>
              <a:defRPr sz="2659" b="1"/>
            </a:lvl2pPr>
            <a:lvl3pPr marL="1215603" indent="0">
              <a:buNone/>
              <a:defRPr sz="2393" b="1"/>
            </a:lvl3pPr>
            <a:lvl4pPr marL="1823405" indent="0">
              <a:buNone/>
              <a:defRPr sz="2127" b="1"/>
            </a:lvl4pPr>
            <a:lvl5pPr marL="2431207" indent="0">
              <a:buNone/>
              <a:defRPr sz="2127" b="1"/>
            </a:lvl5pPr>
            <a:lvl6pPr marL="3039008" indent="0">
              <a:buNone/>
              <a:defRPr sz="2127" b="1"/>
            </a:lvl6pPr>
            <a:lvl7pPr marL="3646810" indent="0">
              <a:buNone/>
              <a:defRPr sz="2127" b="1"/>
            </a:lvl7pPr>
            <a:lvl8pPr marL="4254612" indent="0">
              <a:buNone/>
              <a:defRPr sz="2127" b="1"/>
            </a:lvl8pPr>
            <a:lvl9pPr marL="4862413" indent="0">
              <a:buNone/>
              <a:defRPr sz="2127" b="1"/>
            </a:lvl9pPr>
          </a:lstStyle>
          <a:p>
            <a:pPr lvl="0"/>
            <a:r>
              <a:rPr lang="en-US" dirty="0" smtClean="0"/>
              <a:t>Click to edit Master text styles</a:t>
            </a:r>
          </a:p>
        </p:txBody>
      </p:sp>
      <p:sp>
        <p:nvSpPr>
          <p:cNvPr id="6" name="Content Placeholder 5"/>
          <p:cNvSpPr>
            <a:spLocks noGrp="1"/>
          </p:cNvSpPr>
          <p:nvPr>
            <p:ph sz="quarter" idx="4"/>
          </p:nvPr>
        </p:nvSpPr>
        <p:spPr>
          <a:xfrm>
            <a:off x="6854505" y="2406651"/>
            <a:ext cx="5963925" cy="4373563"/>
          </a:xfrm>
        </p:spPr>
        <p:txBody>
          <a:bodyPr/>
          <a:lstStyle>
            <a:lvl1pPr>
              <a:defRPr sz="1861"/>
            </a:lvl1pPr>
            <a:lvl2pPr>
              <a:defRPr sz="1595"/>
            </a:lvl2pPr>
            <a:lvl3pPr>
              <a:defRPr sz="1462"/>
            </a:lvl3pPr>
            <a:lvl4pPr>
              <a:defRPr sz="1396"/>
            </a:lvl4pPr>
            <a:lvl5pPr>
              <a:defRPr sz="1396"/>
            </a:lvl5pPr>
            <a:lvl6pPr>
              <a:defRPr sz="2127"/>
            </a:lvl6pPr>
            <a:lvl7pPr>
              <a:defRPr sz="2127"/>
            </a:lvl7pPr>
            <a:lvl8pPr>
              <a:defRPr sz="2127"/>
            </a:lvl8pPr>
            <a:lvl9pPr>
              <a:defRPr sz="21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728B26F-2CB4-4D91-96C9-603708F1648F}" type="datetime3">
              <a:rPr lang="en-US" smtClean="0"/>
              <a:t>25 September 2014</a:t>
            </a:fld>
            <a:endParaRPr lang="en-US"/>
          </a:p>
        </p:txBody>
      </p:sp>
      <p:sp>
        <p:nvSpPr>
          <p:cNvPr id="8" name="Footer Placeholder 7"/>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9" name="Slide Number Placeholder 8"/>
          <p:cNvSpPr>
            <a:spLocks noGrp="1"/>
          </p:cNvSpPr>
          <p:nvPr>
            <p:ph type="sldNum" sz="quarter" idx="12"/>
          </p:nvPr>
        </p:nvSpPr>
        <p:spPr/>
        <p:txBody>
          <a:bodyPr/>
          <a:lstStyle>
            <a:lvl1pPr>
              <a:defRPr/>
            </a:lvl1pPr>
          </a:lstStyle>
          <a:p>
            <a:fld id="{AC4745C2-DF7B-4111-96CE-3FE6D06E76BD}" type="slidenum">
              <a:rPr lang="en-US"/>
              <a:pPr/>
              <a:t>‹#›</a:t>
            </a:fld>
            <a:endParaRPr lang="en-US"/>
          </a:p>
        </p:txBody>
      </p:sp>
      <p:sp>
        <p:nvSpPr>
          <p:cNvPr id="10" name="Title 1"/>
          <p:cNvSpPr>
            <a:spLocks noGrp="1"/>
          </p:cNvSpPr>
          <p:nvPr>
            <p:ph type="title"/>
          </p:nvPr>
        </p:nvSpPr>
        <p:spPr>
          <a:xfrm>
            <a:off x="2127260" y="76200"/>
            <a:ext cx="11142790" cy="914400"/>
          </a:xfrm>
        </p:spPr>
        <p:txBody>
          <a:bodyPr/>
          <a:lstStyle>
            <a:lvl1pPr>
              <a:defRPr sz="3191"/>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F480CFB-7A57-4DF4-AD4F-82693E5AB3C7}" type="datetime3">
              <a:rPr lang="en-US" smtClean="0"/>
              <a:t>25 September 2014</a:t>
            </a:fld>
            <a:endParaRPr lang="en-US"/>
          </a:p>
        </p:txBody>
      </p:sp>
      <p:sp>
        <p:nvSpPr>
          <p:cNvPr id="4" name="Footer Placeholder 3"/>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5" name="Slide Number Placeholder 4"/>
          <p:cNvSpPr>
            <a:spLocks noGrp="1"/>
          </p:cNvSpPr>
          <p:nvPr>
            <p:ph type="sldNum" sz="quarter" idx="12"/>
          </p:nvPr>
        </p:nvSpPr>
        <p:spPr/>
        <p:txBody>
          <a:bodyPr/>
          <a:lstStyle>
            <a:lvl1pPr>
              <a:defRPr/>
            </a:lvl1pPr>
          </a:lstStyle>
          <a:p>
            <a:fld id="{2E2BC9D2-AA06-4FBB-9442-2EC6887BA9E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9D5084B-550F-41A6-877D-F4D0C3B16DD4}" type="datetime3">
              <a:rPr lang="en-US" smtClean="0"/>
              <a:t>25 September 2014</a:t>
            </a:fld>
            <a:endParaRPr lang="en-US"/>
          </a:p>
        </p:txBody>
      </p:sp>
      <p:sp>
        <p:nvSpPr>
          <p:cNvPr id="3" name="Footer Placeholder 2"/>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4" name="Slide Number Placeholder 3"/>
          <p:cNvSpPr>
            <a:spLocks noGrp="1"/>
          </p:cNvSpPr>
          <p:nvPr>
            <p:ph type="sldNum" sz="quarter" idx="12"/>
          </p:nvPr>
        </p:nvSpPr>
        <p:spPr/>
        <p:txBody>
          <a:bodyPr/>
          <a:lstStyle>
            <a:lvl1pPr>
              <a:defRPr/>
            </a:lvl1pPr>
          </a:lstStyle>
          <a:p>
            <a:fld id="{16A2D1AF-AE8D-4991-8A4A-169CAA60F1E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21" y="301626"/>
            <a:ext cx="4438123" cy="1285875"/>
          </a:xfrm>
        </p:spPr>
        <p:txBody>
          <a:bodyPr anchor="b"/>
          <a:lstStyle>
            <a:lvl1pPr algn="l">
              <a:defRPr sz="2659" b="1"/>
            </a:lvl1pPr>
          </a:lstStyle>
          <a:p>
            <a:r>
              <a:rPr lang="en-US" smtClean="0"/>
              <a:t>Click to edit Master title style</a:t>
            </a:r>
            <a:endParaRPr lang="en-US"/>
          </a:p>
        </p:txBody>
      </p:sp>
      <p:sp>
        <p:nvSpPr>
          <p:cNvPr id="3" name="Content Placeholder 2"/>
          <p:cNvSpPr>
            <a:spLocks noGrp="1"/>
          </p:cNvSpPr>
          <p:nvPr>
            <p:ph idx="1"/>
          </p:nvPr>
        </p:nvSpPr>
        <p:spPr>
          <a:xfrm>
            <a:off x="5275943" y="301625"/>
            <a:ext cx="7542487" cy="6478588"/>
          </a:xfrm>
        </p:spPr>
        <p:txBody>
          <a:bodyPr/>
          <a:lstStyle>
            <a:lvl1pPr>
              <a:defRPr sz="4254"/>
            </a:lvl1pPr>
            <a:lvl2pPr>
              <a:defRPr sz="3722"/>
            </a:lvl2pPr>
            <a:lvl3pPr>
              <a:defRPr sz="3191"/>
            </a:lvl3pPr>
            <a:lvl4pPr>
              <a:defRPr sz="2659"/>
            </a:lvl4pPr>
            <a:lvl5pPr>
              <a:defRPr sz="2659"/>
            </a:lvl5pPr>
            <a:lvl6pPr>
              <a:defRPr sz="2659"/>
            </a:lvl6pPr>
            <a:lvl7pPr>
              <a:defRPr sz="2659"/>
            </a:lvl7pPr>
            <a:lvl8pPr>
              <a:defRPr sz="2659"/>
            </a:lvl8pPr>
            <a:lvl9pPr>
              <a:defRPr sz="265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5321" y="1587500"/>
            <a:ext cx="4438123" cy="5192713"/>
          </a:xfrm>
        </p:spPr>
        <p:txBody>
          <a:bodyPr/>
          <a:lstStyle>
            <a:lvl1pPr marL="0" indent="0">
              <a:buNone/>
              <a:defRPr sz="1861"/>
            </a:lvl1pPr>
            <a:lvl2pPr marL="607802" indent="0">
              <a:buNone/>
              <a:defRPr sz="1595"/>
            </a:lvl2pPr>
            <a:lvl3pPr marL="1215603" indent="0">
              <a:buNone/>
              <a:defRPr sz="1329"/>
            </a:lvl3pPr>
            <a:lvl4pPr marL="1823405" indent="0">
              <a:buNone/>
              <a:defRPr sz="1196"/>
            </a:lvl4pPr>
            <a:lvl5pPr marL="2431207" indent="0">
              <a:buNone/>
              <a:defRPr sz="1196"/>
            </a:lvl5pPr>
            <a:lvl6pPr marL="3039008" indent="0">
              <a:buNone/>
              <a:defRPr sz="1196"/>
            </a:lvl6pPr>
            <a:lvl7pPr marL="3646810" indent="0">
              <a:buNone/>
              <a:defRPr sz="1196"/>
            </a:lvl7pPr>
            <a:lvl8pPr marL="4254612" indent="0">
              <a:buNone/>
              <a:defRPr sz="1196"/>
            </a:lvl8pPr>
            <a:lvl9pPr marL="4862413" indent="0">
              <a:buNone/>
              <a:defRPr sz="119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A812692-2E83-4CE0-BD3B-BFC869D85214}" type="datetime3">
              <a:rPr lang="en-US" smtClean="0"/>
              <a:t>25 September 2014</a:t>
            </a:fld>
            <a:endParaRPr lang="en-US"/>
          </a:p>
        </p:txBody>
      </p:sp>
      <p:sp>
        <p:nvSpPr>
          <p:cNvPr id="6" name="Footer Placeholder 5"/>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7" name="Slide Number Placeholder 6"/>
          <p:cNvSpPr>
            <a:spLocks noGrp="1"/>
          </p:cNvSpPr>
          <p:nvPr>
            <p:ph type="sldNum" sz="quarter" idx="12"/>
          </p:nvPr>
        </p:nvSpPr>
        <p:spPr/>
        <p:txBody>
          <a:bodyPr/>
          <a:lstStyle>
            <a:lvl1pPr>
              <a:defRPr/>
            </a:lvl1pPr>
          </a:lstStyle>
          <a:p>
            <a:fld id="{9DD68102-5DBD-48E8-8DC2-5FE749E87CF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4303" y="5313363"/>
            <a:ext cx="8097516" cy="627062"/>
          </a:xfrm>
        </p:spPr>
        <p:txBody>
          <a:bodyPr anchor="b"/>
          <a:lstStyle>
            <a:lvl1pPr algn="l">
              <a:defRPr sz="2659" b="1"/>
            </a:lvl1pPr>
          </a:lstStyle>
          <a:p>
            <a:r>
              <a:rPr lang="en-US" smtClean="0"/>
              <a:t>Click to edit Master title style</a:t>
            </a:r>
            <a:endParaRPr lang="en-US"/>
          </a:p>
        </p:txBody>
      </p:sp>
      <p:sp>
        <p:nvSpPr>
          <p:cNvPr id="3" name="Picture Placeholder 2"/>
          <p:cNvSpPr>
            <a:spLocks noGrp="1"/>
          </p:cNvSpPr>
          <p:nvPr>
            <p:ph type="pic" idx="1"/>
          </p:nvPr>
        </p:nvSpPr>
        <p:spPr>
          <a:xfrm>
            <a:off x="2644303" y="677864"/>
            <a:ext cx="8097516" cy="4554537"/>
          </a:xfrm>
        </p:spPr>
        <p:txBody>
          <a:bodyPr/>
          <a:lstStyle>
            <a:lvl1pPr marL="0" indent="0">
              <a:buNone/>
              <a:defRPr sz="4254"/>
            </a:lvl1pPr>
            <a:lvl2pPr marL="607802" indent="0">
              <a:buNone/>
              <a:defRPr sz="3722"/>
            </a:lvl2pPr>
            <a:lvl3pPr marL="1215603" indent="0">
              <a:buNone/>
              <a:defRPr sz="3191"/>
            </a:lvl3pPr>
            <a:lvl4pPr marL="1823405" indent="0">
              <a:buNone/>
              <a:defRPr sz="2659"/>
            </a:lvl4pPr>
            <a:lvl5pPr marL="2431207" indent="0">
              <a:buNone/>
              <a:defRPr sz="2659"/>
            </a:lvl5pPr>
            <a:lvl6pPr marL="3039008" indent="0">
              <a:buNone/>
              <a:defRPr sz="2659"/>
            </a:lvl6pPr>
            <a:lvl7pPr marL="3646810" indent="0">
              <a:buNone/>
              <a:defRPr sz="2659"/>
            </a:lvl7pPr>
            <a:lvl8pPr marL="4254612" indent="0">
              <a:buNone/>
              <a:defRPr sz="2659"/>
            </a:lvl8pPr>
            <a:lvl9pPr marL="4862413" indent="0">
              <a:buNone/>
              <a:defRPr sz="2659"/>
            </a:lvl9pPr>
          </a:lstStyle>
          <a:p>
            <a:r>
              <a:rPr lang="en-US" smtClean="0"/>
              <a:t>Click icon to add picture</a:t>
            </a:r>
            <a:endParaRPr lang="en-US"/>
          </a:p>
        </p:txBody>
      </p:sp>
      <p:sp>
        <p:nvSpPr>
          <p:cNvPr id="4" name="Text Placeholder 3"/>
          <p:cNvSpPr>
            <a:spLocks noGrp="1"/>
          </p:cNvSpPr>
          <p:nvPr>
            <p:ph type="body" sz="half" idx="2"/>
          </p:nvPr>
        </p:nvSpPr>
        <p:spPr>
          <a:xfrm>
            <a:off x="2644303" y="5940425"/>
            <a:ext cx="8097516" cy="890588"/>
          </a:xfrm>
        </p:spPr>
        <p:txBody>
          <a:bodyPr/>
          <a:lstStyle>
            <a:lvl1pPr marL="0" indent="0">
              <a:buNone/>
              <a:defRPr sz="1861"/>
            </a:lvl1pPr>
            <a:lvl2pPr marL="607802" indent="0">
              <a:buNone/>
              <a:defRPr sz="1595"/>
            </a:lvl2pPr>
            <a:lvl3pPr marL="1215603" indent="0">
              <a:buNone/>
              <a:defRPr sz="1329"/>
            </a:lvl3pPr>
            <a:lvl4pPr marL="1823405" indent="0">
              <a:buNone/>
              <a:defRPr sz="1196"/>
            </a:lvl4pPr>
            <a:lvl5pPr marL="2431207" indent="0">
              <a:buNone/>
              <a:defRPr sz="1196"/>
            </a:lvl5pPr>
            <a:lvl6pPr marL="3039008" indent="0">
              <a:buNone/>
              <a:defRPr sz="1196"/>
            </a:lvl6pPr>
            <a:lvl7pPr marL="3646810" indent="0">
              <a:buNone/>
              <a:defRPr sz="1196"/>
            </a:lvl7pPr>
            <a:lvl8pPr marL="4254612" indent="0">
              <a:buNone/>
              <a:defRPr sz="1196"/>
            </a:lvl8pPr>
            <a:lvl9pPr marL="4862413" indent="0">
              <a:buNone/>
              <a:defRPr sz="119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356939A-B1AC-4EA7-B18F-2FAED8A6A018}" type="datetime3">
              <a:rPr lang="en-US" smtClean="0"/>
              <a:t>25 September 2014</a:t>
            </a:fld>
            <a:endParaRPr lang="en-US"/>
          </a:p>
        </p:txBody>
      </p:sp>
      <p:sp>
        <p:nvSpPr>
          <p:cNvPr id="6" name="Footer Placeholder 5"/>
          <p:cNvSpPr>
            <a:spLocks noGrp="1"/>
          </p:cNvSpPr>
          <p:nvPr>
            <p:ph type="ftr" sz="quarter" idx="11"/>
          </p:nvPr>
        </p:nvSpPr>
        <p:spPr/>
        <p:txBody>
          <a:bodyPr/>
          <a:lstStyle>
            <a:lvl1pPr>
              <a:defRPr/>
            </a:lvl1pPr>
          </a:lstStyle>
          <a:p>
            <a:r>
              <a:rPr lang="en-US" smtClean="0"/>
              <a:t>International &amp; Cross Cultural Perspectives</a:t>
            </a:r>
            <a:endParaRPr lang="en-US"/>
          </a:p>
        </p:txBody>
      </p:sp>
      <p:sp>
        <p:nvSpPr>
          <p:cNvPr id="7" name="Slide Number Placeholder 6"/>
          <p:cNvSpPr>
            <a:spLocks noGrp="1"/>
          </p:cNvSpPr>
          <p:nvPr>
            <p:ph type="sldNum" sz="quarter" idx="12"/>
          </p:nvPr>
        </p:nvSpPr>
        <p:spPr/>
        <p:txBody>
          <a:bodyPr/>
          <a:lstStyle>
            <a:lvl1pPr>
              <a:defRPr/>
            </a:lvl1pPr>
          </a:lstStyle>
          <a:p>
            <a:fld id="{F7155466-CCAC-4B7D-A5EA-8FA08CFF7AE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 Target="../slides/slide55.xml"/><Relationship Id="rId3" Type="http://schemas.openxmlformats.org/officeDocument/2006/relationships/slideLayout" Target="../slideLayouts/slideLayout14.xml"/><Relationship Id="rId21" Type="http://schemas.openxmlformats.org/officeDocument/2006/relationships/slide" Target="../slides/slide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 Target="../slides/slide26.xml"/><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slide" Target="../slides/slide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 Target="../slides/slide39.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7260" y="76200"/>
            <a:ext cx="11142790" cy="914400"/>
          </a:xfrm>
          <a:prstGeom prst="rect">
            <a:avLst/>
          </a:prstGeom>
          <a:noFill/>
          <a:ln w="9525">
            <a:noFill/>
            <a:miter lim="800000"/>
            <a:headEnd/>
            <a:tailEnd/>
          </a:ln>
          <a:effectLst/>
        </p:spPr>
        <p:txBody>
          <a:bodyPr vert="horz" wrap="square" lIns="101370" tIns="50685" rIns="101370" bIns="50685"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05192" y="1524000"/>
            <a:ext cx="12763560" cy="5222875"/>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1012981" y="6915151"/>
            <a:ext cx="2811022" cy="506413"/>
          </a:xfrm>
          <a:prstGeom prst="rect">
            <a:avLst/>
          </a:prstGeom>
          <a:noFill/>
          <a:ln w="9525">
            <a:noFill/>
            <a:miter lim="800000"/>
            <a:headEnd/>
            <a:tailEnd/>
          </a:ln>
          <a:effectLst/>
        </p:spPr>
        <p:txBody>
          <a:bodyPr vert="horz" wrap="square" lIns="101370" tIns="50685" rIns="101370" bIns="50685" numCol="1" anchor="b" anchorCtr="0" compatLnSpc="1">
            <a:prstTxWarp prst="textNoShape">
              <a:avLst/>
            </a:prstTxWarp>
          </a:bodyPr>
          <a:lstStyle>
            <a:lvl1pPr defTabSz="1348561" eaLnBrk="1" hangingPunct="1">
              <a:defRPr sz="1595">
                <a:latin typeface="Trebuchet MS" pitchFamily="34" charset="0"/>
              </a:defRPr>
            </a:lvl1pPr>
          </a:lstStyle>
          <a:p>
            <a:fld id="{24D20AE5-1735-469B-8454-50B7C19E21B6}" type="datetime3">
              <a:rPr lang="en-US" smtClean="0"/>
              <a:t>25 September 2014</a:t>
            </a:fld>
            <a:endParaRPr lang="en-US"/>
          </a:p>
        </p:txBody>
      </p:sp>
      <p:sp>
        <p:nvSpPr>
          <p:cNvPr id="1029" name="Rectangle 5"/>
          <p:cNvSpPr>
            <a:spLocks noGrp="1" noChangeArrowheads="1"/>
          </p:cNvSpPr>
          <p:nvPr>
            <p:ph type="ftr" sz="quarter" idx="3"/>
          </p:nvPr>
        </p:nvSpPr>
        <p:spPr bwMode="auto">
          <a:xfrm>
            <a:off x="4611174" y="6915151"/>
            <a:ext cx="4271403" cy="506413"/>
          </a:xfrm>
          <a:prstGeom prst="rect">
            <a:avLst/>
          </a:prstGeom>
          <a:noFill/>
          <a:ln w="9525">
            <a:noFill/>
            <a:miter lim="800000"/>
            <a:headEnd/>
            <a:tailEnd/>
          </a:ln>
          <a:effectLst/>
        </p:spPr>
        <p:txBody>
          <a:bodyPr vert="horz" wrap="square" lIns="101370" tIns="50685" rIns="101370" bIns="50685" numCol="1" anchor="b" anchorCtr="0" compatLnSpc="1">
            <a:prstTxWarp prst="textNoShape">
              <a:avLst/>
            </a:prstTxWarp>
          </a:bodyPr>
          <a:lstStyle>
            <a:lvl1pPr algn="ctr" defTabSz="1348561" eaLnBrk="1" hangingPunct="1">
              <a:defRPr sz="1595">
                <a:latin typeface="Trebuchet MS" pitchFamily="34" charset="0"/>
              </a:defRPr>
            </a:lvl1pPr>
          </a:lstStyle>
          <a:p>
            <a:r>
              <a:rPr lang="en-US" smtClean="0"/>
              <a:t>International &amp; Cross Cultural Perspectives</a:t>
            </a:r>
            <a:endParaRPr lang="en-US"/>
          </a:p>
        </p:txBody>
      </p:sp>
      <p:sp>
        <p:nvSpPr>
          <p:cNvPr id="1030" name="Rectangle 6"/>
          <p:cNvSpPr>
            <a:spLocks noGrp="1" noChangeArrowheads="1"/>
          </p:cNvSpPr>
          <p:nvPr>
            <p:ph type="sldNum" sz="quarter" idx="4"/>
          </p:nvPr>
        </p:nvSpPr>
        <p:spPr bwMode="auto">
          <a:xfrm>
            <a:off x="9669747" y="6915151"/>
            <a:ext cx="2811022" cy="506413"/>
          </a:xfrm>
          <a:prstGeom prst="rect">
            <a:avLst/>
          </a:prstGeom>
          <a:noFill/>
          <a:ln w="9525">
            <a:noFill/>
            <a:miter lim="800000"/>
            <a:headEnd/>
            <a:tailEnd/>
          </a:ln>
          <a:effectLst/>
        </p:spPr>
        <p:txBody>
          <a:bodyPr vert="horz" wrap="square" lIns="101370" tIns="50685" rIns="101370" bIns="50685" numCol="1" anchor="b" anchorCtr="0" compatLnSpc="1">
            <a:prstTxWarp prst="textNoShape">
              <a:avLst/>
            </a:prstTxWarp>
          </a:bodyPr>
          <a:lstStyle>
            <a:lvl1pPr algn="r" defTabSz="1348561" eaLnBrk="1" hangingPunct="1">
              <a:defRPr sz="1595">
                <a:latin typeface="Trebuchet MS" pitchFamily="34" charset="0"/>
              </a:defRPr>
            </a:lvl1pPr>
          </a:lstStyle>
          <a:p>
            <a:fld id="{6A2CFD0D-D290-49A3-BA56-F9A1F63F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1348561" rtl="0" eaLnBrk="1" fontAlgn="base" hangingPunct="1">
        <a:spcBef>
          <a:spcPct val="0"/>
        </a:spcBef>
        <a:spcAft>
          <a:spcPct val="0"/>
        </a:spcAft>
        <a:defRPr sz="3722" b="1" baseline="0">
          <a:solidFill>
            <a:schemeClr val="accent6"/>
          </a:solidFill>
          <a:latin typeface="Calibri" pitchFamily="34" charset="0"/>
          <a:ea typeface="+mj-ea"/>
          <a:cs typeface="Calibri" pitchFamily="34" charset="0"/>
        </a:defRPr>
      </a:lvl1pPr>
      <a:lvl2pPr algn="l" defTabSz="1348561" rtl="0" eaLnBrk="1" fontAlgn="base" hangingPunct="1">
        <a:spcBef>
          <a:spcPct val="0"/>
        </a:spcBef>
        <a:spcAft>
          <a:spcPct val="0"/>
        </a:spcAft>
        <a:defRPr sz="5318" b="1">
          <a:solidFill>
            <a:schemeClr val="tx2"/>
          </a:solidFill>
          <a:latin typeface="Arial" charset="0"/>
        </a:defRPr>
      </a:lvl2pPr>
      <a:lvl3pPr algn="l" defTabSz="1348561" rtl="0" eaLnBrk="1" fontAlgn="base" hangingPunct="1">
        <a:spcBef>
          <a:spcPct val="0"/>
        </a:spcBef>
        <a:spcAft>
          <a:spcPct val="0"/>
        </a:spcAft>
        <a:defRPr sz="5318" b="1">
          <a:solidFill>
            <a:schemeClr val="tx2"/>
          </a:solidFill>
          <a:latin typeface="Arial" charset="0"/>
        </a:defRPr>
      </a:lvl3pPr>
      <a:lvl4pPr algn="l" defTabSz="1348561" rtl="0" eaLnBrk="1" fontAlgn="base" hangingPunct="1">
        <a:spcBef>
          <a:spcPct val="0"/>
        </a:spcBef>
        <a:spcAft>
          <a:spcPct val="0"/>
        </a:spcAft>
        <a:defRPr sz="5318" b="1">
          <a:solidFill>
            <a:schemeClr val="tx2"/>
          </a:solidFill>
          <a:latin typeface="Arial" charset="0"/>
        </a:defRPr>
      </a:lvl4pPr>
      <a:lvl5pPr algn="l" defTabSz="1348561" rtl="0" eaLnBrk="1" fontAlgn="base" hangingPunct="1">
        <a:spcBef>
          <a:spcPct val="0"/>
        </a:spcBef>
        <a:spcAft>
          <a:spcPct val="0"/>
        </a:spcAft>
        <a:defRPr sz="5318" b="1">
          <a:solidFill>
            <a:schemeClr val="tx2"/>
          </a:solidFill>
          <a:latin typeface="Arial" charset="0"/>
        </a:defRPr>
      </a:lvl5pPr>
      <a:lvl6pPr marL="607802" algn="l" defTabSz="1348561" rtl="0" eaLnBrk="1" fontAlgn="base" hangingPunct="1">
        <a:spcBef>
          <a:spcPct val="0"/>
        </a:spcBef>
        <a:spcAft>
          <a:spcPct val="0"/>
        </a:spcAft>
        <a:defRPr sz="5318" b="1">
          <a:solidFill>
            <a:schemeClr val="tx2"/>
          </a:solidFill>
          <a:latin typeface="Arial" charset="0"/>
        </a:defRPr>
      </a:lvl6pPr>
      <a:lvl7pPr marL="1215603" algn="l" defTabSz="1348561" rtl="0" eaLnBrk="1" fontAlgn="base" hangingPunct="1">
        <a:spcBef>
          <a:spcPct val="0"/>
        </a:spcBef>
        <a:spcAft>
          <a:spcPct val="0"/>
        </a:spcAft>
        <a:defRPr sz="5318" b="1">
          <a:solidFill>
            <a:schemeClr val="tx2"/>
          </a:solidFill>
          <a:latin typeface="Arial" charset="0"/>
        </a:defRPr>
      </a:lvl7pPr>
      <a:lvl8pPr marL="1823405" algn="l" defTabSz="1348561" rtl="0" eaLnBrk="1" fontAlgn="base" hangingPunct="1">
        <a:spcBef>
          <a:spcPct val="0"/>
        </a:spcBef>
        <a:spcAft>
          <a:spcPct val="0"/>
        </a:spcAft>
        <a:defRPr sz="5318" b="1">
          <a:solidFill>
            <a:schemeClr val="tx2"/>
          </a:solidFill>
          <a:latin typeface="Arial" charset="0"/>
        </a:defRPr>
      </a:lvl8pPr>
      <a:lvl9pPr marL="2431207" algn="l" defTabSz="1348561" rtl="0" eaLnBrk="1" fontAlgn="base" hangingPunct="1">
        <a:spcBef>
          <a:spcPct val="0"/>
        </a:spcBef>
        <a:spcAft>
          <a:spcPct val="0"/>
        </a:spcAft>
        <a:defRPr sz="5318" b="1">
          <a:solidFill>
            <a:schemeClr val="tx2"/>
          </a:solidFill>
          <a:latin typeface="Arial" charset="0"/>
        </a:defRPr>
      </a:lvl9pPr>
    </p:titleStyle>
    <p:bodyStyle>
      <a:lvl1pPr marL="504392" indent="-504392" algn="l" defTabSz="1348561" rtl="0" eaLnBrk="1" fontAlgn="base" hangingPunct="1">
        <a:spcBef>
          <a:spcPct val="20000"/>
        </a:spcBef>
        <a:spcAft>
          <a:spcPct val="0"/>
        </a:spcAft>
        <a:buChar char="•"/>
        <a:defRPr sz="2393">
          <a:solidFill>
            <a:schemeClr val="accent6"/>
          </a:solidFill>
          <a:latin typeface="Calibri" pitchFamily="34" charset="0"/>
          <a:ea typeface="+mn-ea"/>
          <a:cs typeface="Calibri" pitchFamily="34" charset="0"/>
        </a:defRPr>
      </a:lvl1pPr>
      <a:lvl2pPr marL="1095310" indent="-422085" algn="l" defTabSz="1348561" rtl="0" eaLnBrk="1" fontAlgn="base" hangingPunct="1">
        <a:spcBef>
          <a:spcPct val="20000"/>
        </a:spcBef>
        <a:spcAft>
          <a:spcPct val="0"/>
        </a:spcAft>
        <a:buChar char="–"/>
        <a:defRPr sz="2127">
          <a:solidFill>
            <a:schemeClr val="accent6"/>
          </a:solidFill>
          <a:latin typeface="Calibri" pitchFamily="34" charset="0"/>
          <a:cs typeface="Calibri" pitchFamily="34" charset="0"/>
        </a:defRPr>
      </a:lvl2pPr>
      <a:lvl3pPr marL="1684117" indent="-335558" algn="l" defTabSz="1348561" rtl="0" eaLnBrk="1" fontAlgn="base" hangingPunct="1">
        <a:spcBef>
          <a:spcPct val="20000"/>
        </a:spcBef>
        <a:spcAft>
          <a:spcPct val="0"/>
        </a:spcAft>
        <a:buChar char="•"/>
        <a:defRPr sz="1861">
          <a:solidFill>
            <a:schemeClr val="accent6"/>
          </a:solidFill>
          <a:latin typeface="Calibri" pitchFamily="34" charset="0"/>
          <a:cs typeface="Calibri" pitchFamily="34" charset="0"/>
        </a:defRPr>
      </a:lvl3pPr>
      <a:lvl4pPr marL="2357343" indent="-335558" algn="l" defTabSz="1348561" rtl="0" eaLnBrk="1" fontAlgn="base" hangingPunct="1">
        <a:spcBef>
          <a:spcPct val="20000"/>
        </a:spcBef>
        <a:spcAft>
          <a:spcPct val="0"/>
        </a:spcAft>
        <a:buChar char="–"/>
        <a:defRPr sz="1595">
          <a:solidFill>
            <a:schemeClr val="accent6"/>
          </a:solidFill>
          <a:latin typeface="Calibri" pitchFamily="34" charset="0"/>
          <a:cs typeface="Calibri" pitchFamily="34" charset="0"/>
        </a:defRPr>
      </a:lvl4pPr>
      <a:lvl5pPr marL="3032678" indent="-337668" algn="l" defTabSz="1348561" rtl="0" eaLnBrk="1" fontAlgn="base" hangingPunct="1">
        <a:spcBef>
          <a:spcPct val="20000"/>
        </a:spcBef>
        <a:spcAft>
          <a:spcPct val="0"/>
        </a:spcAft>
        <a:buChar char="»"/>
        <a:defRPr sz="1595">
          <a:solidFill>
            <a:schemeClr val="accent6"/>
          </a:solidFill>
          <a:latin typeface="Calibri" pitchFamily="34" charset="0"/>
          <a:cs typeface="Calibri" pitchFamily="34" charset="0"/>
        </a:defRPr>
      </a:lvl5pPr>
      <a:lvl6pPr marL="3640479" indent="-337668" algn="l" defTabSz="1348561" rtl="0" eaLnBrk="1" fontAlgn="base" hangingPunct="1">
        <a:spcBef>
          <a:spcPct val="20000"/>
        </a:spcBef>
        <a:spcAft>
          <a:spcPct val="0"/>
        </a:spcAft>
        <a:buChar char="»"/>
        <a:defRPr sz="2659">
          <a:solidFill>
            <a:schemeClr val="tx1"/>
          </a:solidFill>
          <a:latin typeface="+mn-lt"/>
        </a:defRPr>
      </a:lvl6pPr>
      <a:lvl7pPr marL="4248281" indent="-337668" algn="l" defTabSz="1348561" rtl="0" eaLnBrk="1" fontAlgn="base" hangingPunct="1">
        <a:spcBef>
          <a:spcPct val="20000"/>
        </a:spcBef>
        <a:spcAft>
          <a:spcPct val="0"/>
        </a:spcAft>
        <a:buChar char="»"/>
        <a:defRPr sz="2659">
          <a:solidFill>
            <a:schemeClr val="tx1"/>
          </a:solidFill>
          <a:latin typeface="+mn-lt"/>
        </a:defRPr>
      </a:lvl7pPr>
      <a:lvl8pPr marL="4856083" indent="-337668" algn="l" defTabSz="1348561" rtl="0" eaLnBrk="1" fontAlgn="base" hangingPunct="1">
        <a:spcBef>
          <a:spcPct val="20000"/>
        </a:spcBef>
        <a:spcAft>
          <a:spcPct val="0"/>
        </a:spcAft>
        <a:buChar char="»"/>
        <a:defRPr sz="2659">
          <a:solidFill>
            <a:schemeClr val="tx1"/>
          </a:solidFill>
          <a:latin typeface="+mn-lt"/>
        </a:defRPr>
      </a:lvl8pPr>
      <a:lvl9pPr marL="5463885" indent="-337668" algn="l" defTabSz="1348561" rtl="0" eaLnBrk="1" fontAlgn="base" hangingPunct="1">
        <a:spcBef>
          <a:spcPct val="20000"/>
        </a:spcBef>
        <a:spcAft>
          <a:spcPct val="0"/>
        </a:spcAft>
        <a:buChar char="»"/>
        <a:defRPr sz="2659">
          <a:solidFill>
            <a:schemeClr val="tx1"/>
          </a:solidFill>
          <a:latin typeface="+mn-lt"/>
        </a:defRPr>
      </a:lvl9pPr>
    </p:bodyStyle>
    <p:otherStyle>
      <a:defPPr>
        <a:defRPr lang="en-US"/>
      </a:defPPr>
      <a:lvl1pPr marL="0" algn="l" defTabSz="1215603" rtl="0" eaLnBrk="1" latinLnBrk="0" hangingPunct="1">
        <a:defRPr sz="2393" kern="1200">
          <a:solidFill>
            <a:schemeClr val="tx1"/>
          </a:solidFill>
          <a:latin typeface="+mn-lt"/>
          <a:ea typeface="+mn-ea"/>
          <a:cs typeface="+mn-cs"/>
        </a:defRPr>
      </a:lvl1pPr>
      <a:lvl2pPr marL="607802" algn="l" defTabSz="1215603" rtl="0" eaLnBrk="1" latinLnBrk="0" hangingPunct="1">
        <a:defRPr sz="2393" kern="1200">
          <a:solidFill>
            <a:schemeClr val="tx1"/>
          </a:solidFill>
          <a:latin typeface="+mn-lt"/>
          <a:ea typeface="+mn-ea"/>
          <a:cs typeface="+mn-cs"/>
        </a:defRPr>
      </a:lvl2pPr>
      <a:lvl3pPr marL="1215603" algn="l" defTabSz="1215603" rtl="0" eaLnBrk="1" latinLnBrk="0" hangingPunct="1">
        <a:defRPr sz="2393" kern="1200">
          <a:solidFill>
            <a:schemeClr val="tx1"/>
          </a:solidFill>
          <a:latin typeface="+mn-lt"/>
          <a:ea typeface="+mn-ea"/>
          <a:cs typeface="+mn-cs"/>
        </a:defRPr>
      </a:lvl3pPr>
      <a:lvl4pPr marL="1823405" algn="l" defTabSz="1215603" rtl="0" eaLnBrk="1" latinLnBrk="0" hangingPunct="1">
        <a:defRPr sz="2393" kern="1200">
          <a:solidFill>
            <a:schemeClr val="tx1"/>
          </a:solidFill>
          <a:latin typeface="+mn-lt"/>
          <a:ea typeface="+mn-ea"/>
          <a:cs typeface="+mn-cs"/>
        </a:defRPr>
      </a:lvl4pPr>
      <a:lvl5pPr marL="2431207" algn="l" defTabSz="1215603" rtl="0" eaLnBrk="1" latinLnBrk="0" hangingPunct="1">
        <a:defRPr sz="2393" kern="1200">
          <a:solidFill>
            <a:schemeClr val="tx1"/>
          </a:solidFill>
          <a:latin typeface="+mn-lt"/>
          <a:ea typeface="+mn-ea"/>
          <a:cs typeface="+mn-cs"/>
        </a:defRPr>
      </a:lvl5pPr>
      <a:lvl6pPr marL="3039008" algn="l" defTabSz="1215603" rtl="0" eaLnBrk="1" latinLnBrk="0" hangingPunct="1">
        <a:defRPr sz="2393" kern="1200">
          <a:solidFill>
            <a:schemeClr val="tx1"/>
          </a:solidFill>
          <a:latin typeface="+mn-lt"/>
          <a:ea typeface="+mn-ea"/>
          <a:cs typeface="+mn-cs"/>
        </a:defRPr>
      </a:lvl6pPr>
      <a:lvl7pPr marL="3646810" algn="l" defTabSz="1215603" rtl="0" eaLnBrk="1" latinLnBrk="0" hangingPunct="1">
        <a:defRPr sz="2393" kern="1200">
          <a:solidFill>
            <a:schemeClr val="tx1"/>
          </a:solidFill>
          <a:latin typeface="+mn-lt"/>
          <a:ea typeface="+mn-ea"/>
          <a:cs typeface="+mn-cs"/>
        </a:defRPr>
      </a:lvl7pPr>
      <a:lvl8pPr marL="4254612" algn="l" defTabSz="1215603" rtl="0" eaLnBrk="1" latinLnBrk="0" hangingPunct="1">
        <a:defRPr sz="2393" kern="1200">
          <a:solidFill>
            <a:schemeClr val="tx1"/>
          </a:solidFill>
          <a:latin typeface="+mn-lt"/>
          <a:ea typeface="+mn-ea"/>
          <a:cs typeface="+mn-cs"/>
        </a:defRPr>
      </a:lvl8pPr>
      <a:lvl9pPr marL="4862413" algn="l" defTabSz="1215603" rtl="0" eaLnBrk="1" latinLnBrk="0" hangingPunct="1">
        <a:defRPr sz="23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a:blip r:embed="rId16" cstate="print"/>
          <a:stretch>
            <a:fillRect/>
          </a:stretch>
        </p:blipFill>
        <p:spPr>
          <a:xfrm>
            <a:off x="11083053" y="6493530"/>
            <a:ext cx="2395500" cy="1096309"/>
          </a:xfrm>
          <a:prstGeom prst="rect">
            <a:avLst/>
          </a:prstGeom>
          <a:ln>
            <a:noFill/>
          </a:ln>
          <a:effectLst>
            <a:outerShdw blurRad="292100" dist="139700" dir="2700000" algn="tl" rotWithShape="0">
              <a:srgbClr val="333333">
                <a:alpha val="65000"/>
              </a:srgbClr>
            </a:outerShdw>
          </a:effectLst>
        </p:spPr>
      </p:pic>
      <p:sp>
        <p:nvSpPr>
          <p:cNvPr id="2" name="Title Placeholder 1"/>
          <p:cNvSpPr>
            <a:spLocks noGrp="1"/>
          </p:cNvSpPr>
          <p:nvPr>
            <p:ph type="title"/>
          </p:nvPr>
        </p:nvSpPr>
        <p:spPr>
          <a:xfrm>
            <a:off x="674688" y="303945"/>
            <a:ext cx="12144375" cy="126497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4688" y="1770964"/>
            <a:ext cx="12144375" cy="50089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7339315"/>
            <a:ext cx="3148542" cy="245580"/>
          </a:xfrm>
          <a:prstGeom prst="rect">
            <a:avLst/>
          </a:prstGeom>
        </p:spPr>
        <p:txBody>
          <a:bodyPr vert="horz" lIns="91440" tIns="45720" rIns="91440" bIns="45720" rtlCol="0" anchor="ctr">
            <a:spAutoFit/>
          </a:bodyPr>
          <a:lstStyle>
            <a:lvl1pPr algn="l">
              <a:defRPr sz="996">
                <a:solidFill>
                  <a:schemeClr val="tx1">
                    <a:tint val="75000"/>
                  </a:schemeClr>
                </a:solidFill>
                <a:latin typeface="+mn-lt"/>
              </a:defRPr>
            </a:lvl1pPr>
          </a:lstStyle>
          <a:p>
            <a:pPr eaLnBrk="1" fontAlgn="auto" hangingPunct="1">
              <a:spcBef>
                <a:spcPts val="0"/>
              </a:spcBef>
              <a:spcAft>
                <a:spcPts val="0"/>
              </a:spcAft>
            </a:pPr>
            <a:fld id="{D6037796-570F-461F-A6C3-E3D658F231BC}" type="datetime3">
              <a:rPr lang="en-US" smtClean="0">
                <a:solidFill>
                  <a:prstClr val="black">
                    <a:tint val="75000"/>
                  </a:prstClr>
                </a:solidFill>
              </a:rPr>
              <a:pPr eaLnBrk="1" fontAlgn="auto" hangingPunct="1">
                <a:spcBef>
                  <a:spcPts val="0"/>
                </a:spcBef>
                <a:spcAft>
                  <a:spcPts val="0"/>
                </a:spcAft>
              </a:pPr>
              <a:t>25 September 2014</a:t>
            </a:fld>
            <a:endParaRPr lang="en-US" dirty="0">
              <a:solidFill>
                <a:prstClr val="black">
                  <a:tint val="75000"/>
                </a:prstClr>
              </a:solidFill>
            </a:endParaRPr>
          </a:p>
        </p:txBody>
      </p:sp>
      <p:sp>
        <p:nvSpPr>
          <p:cNvPr id="5" name="Footer Placeholder 4"/>
          <p:cNvSpPr>
            <a:spLocks noGrp="1"/>
          </p:cNvSpPr>
          <p:nvPr>
            <p:ph type="ftr" sz="quarter" idx="3"/>
          </p:nvPr>
        </p:nvSpPr>
        <p:spPr>
          <a:xfrm>
            <a:off x="4610365" y="7339315"/>
            <a:ext cx="4273021" cy="245580"/>
          </a:xfrm>
          <a:prstGeom prst="rect">
            <a:avLst/>
          </a:prstGeom>
        </p:spPr>
        <p:txBody>
          <a:bodyPr vert="horz" lIns="91440" tIns="45720" rIns="91440" bIns="45720" rtlCol="0" anchor="ctr">
            <a:spAutoFit/>
          </a:bodyPr>
          <a:lstStyle>
            <a:lvl1pPr algn="ctr">
              <a:defRPr sz="996">
                <a:solidFill>
                  <a:schemeClr val="tx1">
                    <a:tint val="75000"/>
                  </a:schemeClr>
                </a:solidFill>
                <a:latin typeface="+mn-lt"/>
              </a:defRPr>
            </a:lvl1pPr>
          </a:lstStyle>
          <a:p>
            <a:pPr eaLnBrk="1" fontAlgn="auto" hangingPunct="1">
              <a:spcBef>
                <a:spcPts val="0"/>
              </a:spcBef>
              <a:spcAft>
                <a:spcPts val="0"/>
              </a:spcAft>
            </a:pPr>
            <a:r>
              <a:rPr lang="en-US" smtClean="0">
                <a:solidFill>
                  <a:prstClr val="black">
                    <a:tint val="75000"/>
                  </a:prstClr>
                </a:solidFill>
              </a:rPr>
              <a:t>User Interface Design</a:t>
            </a:r>
            <a:endParaRPr lang="en-US">
              <a:solidFill>
                <a:prstClr val="black">
                  <a:tint val="75000"/>
                </a:prstClr>
              </a:solidFill>
            </a:endParaRPr>
          </a:p>
        </p:txBody>
      </p:sp>
      <p:sp>
        <p:nvSpPr>
          <p:cNvPr id="6" name="Slide Number Placeholder 5"/>
          <p:cNvSpPr>
            <a:spLocks noGrp="1"/>
          </p:cNvSpPr>
          <p:nvPr>
            <p:ph type="sldNum" sz="quarter" idx="4"/>
          </p:nvPr>
        </p:nvSpPr>
        <p:spPr>
          <a:xfrm>
            <a:off x="10345208" y="7339315"/>
            <a:ext cx="3148542" cy="245580"/>
          </a:xfrm>
          <a:prstGeom prst="rect">
            <a:avLst/>
          </a:prstGeom>
        </p:spPr>
        <p:txBody>
          <a:bodyPr vert="horz" lIns="91440" tIns="45720" rIns="91440" bIns="45720" rtlCol="0" anchor="ctr">
            <a:spAutoFit/>
          </a:bodyPr>
          <a:lstStyle>
            <a:lvl1pPr algn="r">
              <a:defRPr sz="996">
                <a:solidFill>
                  <a:schemeClr val="tx1">
                    <a:tint val="75000"/>
                  </a:schemeClr>
                </a:solidFill>
                <a:latin typeface="+mj-lt"/>
              </a:defRPr>
            </a:lvl1pPr>
          </a:lstStyle>
          <a:p>
            <a:pPr eaLnBrk="1" fontAlgn="auto" hangingPunct="1">
              <a:spcBef>
                <a:spcPts val="0"/>
              </a:spcBef>
              <a:spcAft>
                <a:spcPts val="0"/>
              </a:spcAft>
            </a:pPr>
            <a:fld id="{B7AA91F8-CC75-43EF-BC63-D231F65D5E38}" type="slidenum">
              <a:rPr lang="en-US" smtClean="0">
                <a:solidFill>
                  <a:prstClr val="black">
                    <a:tint val="75000"/>
                  </a:prstClr>
                </a:solidFill>
              </a:rPr>
              <a:pPr eaLnBrk="1" fontAlgn="auto" hangingPunct="1">
                <a:spcBef>
                  <a:spcPts val="0"/>
                </a:spcBef>
                <a:spcAft>
                  <a:spcPts val="0"/>
                </a:spcAft>
              </a:pPr>
              <a:t>‹#›</a:t>
            </a:fld>
            <a:endParaRPr lang="en-US">
              <a:solidFill>
                <a:prstClr val="black">
                  <a:tint val="75000"/>
                </a:prstClr>
              </a:solidFill>
            </a:endParaRPr>
          </a:p>
        </p:txBody>
      </p:sp>
      <p:sp>
        <p:nvSpPr>
          <p:cNvPr id="8" name="Rounded Rectangle 7">
            <a:hlinkClick r:id="rId17" action="ppaction://hlinksldjump"/>
          </p:cNvPr>
          <p:cNvSpPr/>
          <p:nvPr/>
        </p:nvSpPr>
        <p:spPr>
          <a:xfrm>
            <a:off x="7646458" y="505989"/>
            <a:ext cx="1349375" cy="16866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eaLnBrk="1" fontAlgn="auto" hangingPunct="1">
              <a:spcBef>
                <a:spcPts val="0"/>
              </a:spcBef>
              <a:spcAft>
                <a:spcPts val="0"/>
              </a:spcAft>
            </a:pPr>
            <a:r>
              <a:rPr lang="en-US" sz="1328" dirty="0" smtClean="0">
                <a:solidFill>
                  <a:prstClr val="white"/>
                </a:solidFill>
              </a:rPr>
              <a:t>vision</a:t>
            </a:r>
            <a:endParaRPr lang="en-US" sz="1328" dirty="0">
              <a:solidFill>
                <a:prstClr val="white"/>
              </a:solidFill>
            </a:endParaRPr>
          </a:p>
        </p:txBody>
      </p:sp>
      <p:sp>
        <p:nvSpPr>
          <p:cNvPr id="9" name="Rounded Rectangle 8">
            <a:hlinkClick r:id="" action="ppaction://noaction"/>
          </p:cNvPr>
          <p:cNvSpPr/>
          <p:nvPr userDrawn="1"/>
        </p:nvSpPr>
        <p:spPr>
          <a:xfrm>
            <a:off x="12031927" y="505989"/>
            <a:ext cx="1349375" cy="16866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eaLnBrk="1" fontAlgn="auto" hangingPunct="1">
              <a:spcBef>
                <a:spcPts val="0"/>
              </a:spcBef>
              <a:spcAft>
                <a:spcPts val="0"/>
              </a:spcAft>
            </a:pPr>
            <a:r>
              <a:rPr lang="en-US" sz="1217" dirty="0" smtClean="0">
                <a:solidFill>
                  <a:prstClr val="white"/>
                </a:solidFill>
              </a:rPr>
              <a:t>rhetoric</a:t>
            </a:r>
            <a:endParaRPr lang="en-US" sz="1217" dirty="0">
              <a:solidFill>
                <a:prstClr val="white"/>
              </a:solidFill>
            </a:endParaRPr>
          </a:p>
        </p:txBody>
      </p:sp>
      <p:sp>
        <p:nvSpPr>
          <p:cNvPr id="10" name="Rounded Rectangle 9">
            <a:hlinkClick r:id="rId18" action="ppaction://hlinksldjump"/>
          </p:cNvPr>
          <p:cNvSpPr/>
          <p:nvPr/>
        </p:nvSpPr>
        <p:spPr>
          <a:xfrm>
            <a:off x="10570104" y="505989"/>
            <a:ext cx="1349375" cy="16866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eaLnBrk="1" fontAlgn="auto" hangingPunct="1">
              <a:spcBef>
                <a:spcPts val="0"/>
              </a:spcBef>
              <a:spcAft>
                <a:spcPts val="0"/>
              </a:spcAft>
            </a:pPr>
            <a:r>
              <a:rPr lang="en-US" sz="1162" dirty="0" smtClean="0">
                <a:solidFill>
                  <a:prstClr val="white"/>
                </a:solidFill>
              </a:rPr>
              <a:t>meaning</a:t>
            </a:r>
            <a:endParaRPr lang="en-US" sz="1162" dirty="0">
              <a:solidFill>
                <a:prstClr val="white"/>
              </a:solidFill>
            </a:endParaRPr>
          </a:p>
        </p:txBody>
      </p:sp>
      <p:sp>
        <p:nvSpPr>
          <p:cNvPr id="11" name="Rounded Rectangle 10">
            <a:hlinkClick r:id="rId19" action="ppaction://hlinksldjump"/>
          </p:cNvPr>
          <p:cNvSpPr/>
          <p:nvPr/>
        </p:nvSpPr>
        <p:spPr>
          <a:xfrm>
            <a:off x="9108281" y="505989"/>
            <a:ext cx="1349375" cy="16866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eaLnBrk="1" fontAlgn="auto" hangingPunct="1">
              <a:spcBef>
                <a:spcPts val="0"/>
              </a:spcBef>
              <a:spcAft>
                <a:spcPts val="0"/>
              </a:spcAft>
            </a:pPr>
            <a:r>
              <a:rPr lang="en-US" sz="1328" dirty="0" smtClean="0">
                <a:solidFill>
                  <a:prstClr val="white"/>
                </a:solidFill>
              </a:rPr>
              <a:t>Gestalt</a:t>
            </a:r>
            <a:endParaRPr lang="en-US" sz="1328" dirty="0">
              <a:solidFill>
                <a:prstClr val="white"/>
              </a:solidFill>
            </a:endParaRPr>
          </a:p>
        </p:txBody>
      </p:sp>
      <p:sp>
        <p:nvSpPr>
          <p:cNvPr id="13" name="Rounded Rectangle 12">
            <a:hlinkClick r:id="rId20" action="ppaction://hlinksldjump"/>
          </p:cNvPr>
          <p:cNvSpPr/>
          <p:nvPr userDrawn="1"/>
        </p:nvSpPr>
        <p:spPr>
          <a:xfrm>
            <a:off x="6184635" y="505989"/>
            <a:ext cx="1349375" cy="16866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eaLnBrk="1" fontAlgn="auto" hangingPunct="1">
              <a:spcBef>
                <a:spcPts val="0"/>
              </a:spcBef>
              <a:spcAft>
                <a:spcPts val="0"/>
              </a:spcAft>
            </a:pPr>
            <a:r>
              <a:rPr lang="en-US" sz="1328" dirty="0" smtClean="0">
                <a:solidFill>
                  <a:prstClr val="white"/>
                </a:solidFill>
              </a:rPr>
              <a:t>principles</a:t>
            </a:r>
            <a:endParaRPr lang="en-US" sz="1328" dirty="0">
              <a:solidFill>
                <a:prstClr val="white"/>
              </a:solidFill>
            </a:endParaRPr>
          </a:p>
        </p:txBody>
      </p:sp>
      <p:sp>
        <p:nvSpPr>
          <p:cNvPr id="17" name="Rounded Rectangle 16">
            <a:hlinkClick r:id="rId21" action="ppaction://hlinksldjump"/>
          </p:cNvPr>
          <p:cNvSpPr/>
          <p:nvPr userDrawn="1"/>
        </p:nvSpPr>
        <p:spPr>
          <a:xfrm>
            <a:off x="4739680" y="505989"/>
            <a:ext cx="1349375" cy="16866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eaLnBrk="1" fontAlgn="auto" hangingPunct="1">
              <a:spcBef>
                <a:spcPts val="0"/>
              </a:spcBef>
              <a:spcAft>
                <a:spcPts val="0"/>
              </a:spcAft>
            </a:pPr>
            <a:r>
              <a:rPr lang="en-US" sz="1328" dirty="0" smtClean="0">
                <a:solidFill>
                  <a:prstClr val="white"/>
                </a:solidFill>
              </a:rPr>
              <a:t>thoughts</a:t>
            </a:r>
            <a:endParaRPr lang="en-US" sz="1328" dirty="0">
              <a:solidFill>
                <a:prstClr val="white"/>
              </a:solidFill>
            </a:endParaRPr>
          </a:p>
        </p:txBody>
      </p:sp>
    </p:spTree>
    <p:extLst>
      <p:ext uri="{BB962C8B-B14F-4D97-AF65-F5344CB8AC3E}">
        <p14:creationId xmlns:p14="http://schemas.microsoft.com/office/powerpoint/2010/main" val="2168737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ctr" defTabSz="1011966" rtl="0" eaLnBrk="1" latinLnBrk="0" hangingPunct="1">
        <a:spcBef>
          <a:spcPct val="0"/>
        </a:spcBef>
        <a:buNone/>
        <a:defRPr sz="2656" kern="1200">
          <a:solidFill>
            <a:schemeClr val="tx1"/>
          </a:solidFill>
          <a:latin typeface="+mj-lt"/>
          <a:ea typeface="+mj-ea"/>
          <a:cs typeface="+mj-cs"/>
        </a:defRPr>
      </a:lvl1pPr>
    </p:titleStyle>
    <p:bodyStyle>
      <a:lvl1pPr marL="379487" indent="-379487" algn="l" defTabSz="1011966" rtl="0" eaLnBrk="1" latinLnBrk="0" hangingPunct="1">
        <a:spcBef>
          <a:spcPct val="20000"/>
        </a:spcBef>
        <a:buClr>
          <a:schemeClr val="accent6">
            <a:lumMod val="75000"/>
          </a:schemeClr>
        </a:buClr>
        <a:buFont typeface="Wingdings" pitchFamily="2" charset="2"/>
        <a:buChar char=""/>
        <a:defRPr sz="1992" kern="1200">
          <a:solidFill>
            <a:schemeClr val="tx1"/>
          </a:solidFill>
          <a:latin typeface="+mn-lt"/>
          <a:ea typeface="+mn-ea"/>
          <a:cs typeface="+mn-cs"/>
        </a:defRPr>
      </a:lvl1pPr>
      <a:lvl2pPr marL="822223" indent="-316240" algn="l" defTabSz="1011966" rtl="0" eaLnBrk="1" latinLnBrk="0" hangingPunct="1">
        <a:spcBef>
          <a:spcPct val="20000"/>
        </a:spcBef>
        <a:buClr>
          <a:schemeClr val="accent6">
            <a:lumMod val="75000"/>
          </a:schemeClr>
        </a:buClr>
        <a:buFont typeface="Wingdings" pitchFamily="2" charset="2"/>
        <a:buChar char=""/>
        <a:defRPr sz="1771" kern="1200">
          <a:solidFill>
            <a:schemeClr val="tx1"/>
          </a:solidFill>
          <a:latin typeface="+mn-lt"/>
          <a:ea typeface="+mn-ea"/>
          <a:cs typeface="+mn-cs"/>
        </a:defRPr>
      </a:lvl2pPr>
      <a:lvl3pPr marL="1264958" indent="-252992" algn="l" defTabSz="1011966" rtl="0" eaLnBrk="1" latinLnBrk="0" hangingPunct="1">
        <a:spcBef>
          <a:spcPct val="20000"/>
        </a:spcBef>
        <a:buClr>
          <a:schemeClr val="accent6">
            <a:lumMod val="75000"/>
          </a:schemeClr>
        </a:buClr>
        <a:buFont typeface="Wingdings" pitchFamily="2" charset="2"/>
        <a:buChar char=""/>
        <a:defRPr sz="1549" kern="1200">
          <a:solidFill>
            <a:schemeClr val="tx1"/>
          </a:solidFill>
          <a:latin typeface="+mn-lt"/>
          <a:ea typeface="+mn-ea"/>
          <a:cs typeface="+mn-cs"/>
        </a:defRPr>
      </a:lvl3pPr>
      <a:lvl4pPr marL="1770941" indent="-252992" algn="l" defTabSz="1011966" rtl="0" eaLnBrk="1" latinLnBrk="0" hangingPunct="1">
        <a:spcBef>
          <a:spcPct val="20000"/>
        </a:spcBef>
        <a:buClr>
          <a:schemeClr val="accent6">
            <a:lumMod val="75000"/>
          </a:schemeClr>
        </a:buClr>
        <a:buFont typeface="Wingdings" pitchFamily="2" charset="2"/>
        <a:buChar char=""/>
        <a:defRPr sz="1328" kern="1200">
          <a:solidFill>
            <a:schemeClr val="tx1"/>
          </a:solidFill>
          <a:latin typeface="+mn-lt"/>
          <a:ea typeface="+mn-ea"/>
          <a:cs typeface="+mn-cs"/>
        </a:defRPr>
      </a:lvl4pPr>
      <a:lvl5pPr marL="2276925" indent="-252992" algn="l" defTabSz="1011966" rtl="0" eaLnBrk="1" latinLnBrk="0" hangingPunct="1">
        <a:spcBef>
          <a:spcPct val="20000"/>
        </a:spcBef>
        <a:buClr>
          <a:schemeClr val="accent6">
            <a:lumMod val="75000"/>
          </a:schemeClr>
        </a:buClr>
        <a:buFont typeface="Wingdings" pitchFamily="2" charset="2"/>
        <a:buChar char=""/>
        <a:defRPr sz="1328" kern="1200">
          <a:solidFill>
            <a:schemeClr val="tx1"/>
          </a:solidFill>
          <a:latin typeface="+mn-lt"/>
          <a:ea typeface="+mn-ea"/>
          <a:cs typeface="+mn-cs"/>
        </a:defRPr>
      </a:lvl5pPr>
      <a:lvl6pPr marL="2782908" indent="-252992" algn="l" defTabSz="1011966" rtl="0" eaLnBrk="1" latinLnBrk="0" hangingPunct="1">
        <a:spcBef>
          <a:spcPct val="20000"/>
        </a:spcBef>
        <a:buFont typeface="Arial" pitchFamily="34" charset="0"/>
        <a:buChar char="•"/>
        <a:defRPr sz="2213" kern="1200">
          <a:solidFill>
            <a:schemeClr val="tx1"/>
          </a:solidFill>
          <a:latin typeface="+mn-lt"/>
          <a:ea typeface="+mn-ea"/>
          <a:cs typeface="+mn-cs"/>
        </a:defRPr>
      </a:lvl6pPr>
      <a:lvl7pPr marL="3288891" indent="-252992" algn="l" defTabSz="1011966" rtl="0" eaLnBrk="1" latinLnBrk="0" hangingPunct="1">
        <a:spcBef>
          <a:spcPct val="20000"/>
        </a:spcBef>
        <a:buFont typeface="Arial" pitchFamily="34" charset="0"/>
        <a:buChar char="•"/>
        <a:defRPr sz="2213" kern="1200">
          <a:solidFill>
            <a:schemeClr val="tx1"/>
          </a:solidFill>
          <a:latin typeface="+mn-lt"/>
          <a:ea typeface="+mn-ea"/>
          <a:cs typeface="+mn-cs"/>
        </a:defRPr>
      </a:lvl7pPr>
      <a:lvl8pPr marL="3794874" indent="-252992" algn="l" defTabSz="1011966" rtl="0" eaLnBrk="1" latinLnBrk="0" hangingPunct="1">
        <a:spcBef>
          <a:spcPct val="20000"/>
        </a:spcBef>
        <a:buFont typeface="Arial" pitchFamily="34" charset="0"/>
        <a:buChar char="•"/>
        <a:defRPr sz="2213" kern="1200">
          <a:solidFill>
            <a:schemeClr val="tx1"/>
          </a:solidFill>
          <a:latin typeface="+mn-lt"/>
          <a:ea typeface="+mn-ea"/>
          <a:cs typeface="+mn-cs"/>
        </a:defRPr>
      </a:lvl8pPr>
      <a:lvl9pPr marL="4300858" indent="-252992" algn="l" defTabSz="1011966" rtl="0" eaLnBrk="1" latinLnBrk="0" hangingPunct="1">
        <a:spcBef>
          <a:spcPct val="20000"/>
        </a:spcBef>
        <a:buFont typeface="Arial" pitchFamily="34" charset="0"/>
        <a:buChar char="•"/>
        <a:defRPr sz="2213" kern="1200">
          <a:solidFill>
            <a:schemeClr val="tx1"/>
          </a:solidFill>
          <a:latin typeface="+mn-lt"/>
          <a:ea typeface="+mn-ea"/>
          <a:cs typeface="+mn-cs"/>
        </a:defRPr>
      </a:lvl9pPr>
    </p:bodyStyle>
    <p:otherStyle>
      <a:defPPr>
        <a:defRPr lang="en-US"/>
      </a:defPPr>
      <a:lvl1pPr marL="0" algn="l" defTabSz="1011966" rtl="0" eaLnBrk="1" latinLnBrk="0" hangingPunct="1">
        <a:defRPr sz="1992" kern="1200">
          <a:solidFill>
            <a:schemeClr val="tx1"/>
          </a:solidFill>
          <a:latin typeface="+mn-lt"/>
          <a:ea typeface="+mn-ea"/>
          <a:cs typeface="+mn-cs"/>
        </a:defRPr>
      </a:lvl1pPr>
      <a:lvl2pPr marL="505983" algn="l" defTabSz="1011966" rtl="0" eaLnBrk="1" latinLnBrk="0" hangingPunct="1">
        <a:defRPr sz="1992" kern="1200">
          <a:solidFill>
            <a:schemeClr val="tx1"/>
          </a:solidFill>
          <a:latin typeface="+mn-lt"/>
          <a:ea typeface="+mn-ea"/>
          <a:cs typeface="+mn-cs"/>
        </a:defRPr>
      </a:lvl2pPr>
      <a:lvl3pPr marL="1011966" algn="l" defTabSz="1011966" rtl="0" eaLnBrk="1" latinLnBrk="0" hangingPunct="1">
        <a:defRPr sz="1992" kern="1200">
          <a:solidFill>
            <a:schemeClr val="tx1"/>
          </a:solidFill>
          <a:latin typeface="+mn-lt"/>
          <a:ea typeface="+mn-ea"/>
          <a:cs typeface="+mn-cs"/>
        </a:defRPr>
      </a:lvl3pPr>
      <a:lvl4pPr marL="1517950" algn="l" defTabSz="1011966" rtl="0" eaLnBrk="1" latinLnBrk="0" hangingPunct="1">
        <a:defRPr sz="1992" kern="1200">
          <a:solidFill>
            <a:schemeClr val="tx1"/>
          </a:solidFill>
          <a:latin typeface="+mn-lt"/>
          <a:ea typeface="+mn-ea"/>
          <a:cs typeface="+mn-cs"/>
        </a:defRPr>
      </a:lvl4pPr>
      <a:lvl5pPr marL="2023933" algn="l" defTabSz="1011966" rtl="0" eaLnBrk="1" latinLnBrk="0" hangingPunct="1">
        <a:defRPr sz="1992" kern="1200">
          <a:solidFill>
            <a:schemeClr val="tx1"/>
          </a:solidFill>
          <a:latin typeface="+mn-lt"/>
          <a:ea typeface="+mn-ea"/>
          <a:cs typeface="+mn-cs"/>
        </a:defRPr>
      </a:lvl5pPr>
      <a:lvl6pPr marL="2529916" algn="l" defTabSz="1011966" rtl="0" eaLnBrk="1" latinLnBrk="0" hangingPunct="1">
        <a:defRPr sz="1992" kern="1200">
          <a:solidFill>
            <a:schemeClr val="tx1"/>
          </a:solidFill>
          <a:latin typeface="+mn-lt"/>
          <a:ea typeface="+mn-ea"/>
          <a:cs typeface="+mn-cs"/>
        </a:defRPr>
      </a:lvl6pPr>
      <a:lvl7pPr marL="3035899" algn="l" defTabSz="1011966" rtl="0" eaLnBrk="1" latinLnBrk="0" hangingPunct="1">
        <a:defRPr sz="1992" kern="1200">
          <a:solidFill>
            <a:schemeClr val="tx1"/>
          </a:solidFill>
          <a:latin typeface="+mn-lt"/>
          <a:ea typeface="+mn-ea"/>
          <a:cs typeface="+mn-cs"/>
        </a:defRPr>
      </a:lvl7pPr>
      <a:lvl8pPr marL="3541883" algn="l" defTabSz="1011966" rtl="0" eaLnBrk="1" latinLnBrk="0" hangingPunct="1">
        <a:defRPr sz="1992" kern="1200">
          <a:solidFill>
            <a:schemeClr val="tx1"/>
          </a:solidFill>
          <a:latin typeface="+mn-lt"/>
          <a:ea typeface="+mn-ea"/>
          <a:cs typeface="+mn-cs"/>
        </a:defRPr>
      </a:lvl8pPr>
      <a:lvl9pPr marL="4047866" algn="l" defTabSz="1011966" rtl="0" eaLnBrk="1" latinLnBrk="0" hangingPunct="1">
        <a:defRPr sz="1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maddisondesigns.com/2009/03/the-5-basic-principles-of-design/"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vanseodesign.com/web-design/design-unity/"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apdesignguild.org/resources/print_visualdesign_strat.asp"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apdesignguild.org/resources/print_visualdesign_strat.as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pinker.wjh.harvard.edu/books/htmw/"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gi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5.gif"/><Relationship Id="rId4" Type="http://schemas.openxmlformats.org/officeDocument/2006/relationships/hyperlink" Target="http://pinker.wjh.harvard.edu/books/htmw/"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worldcat.org/oclc/228300819" TargetMode="External"/><Relationship Id="rId1" Type="http://schemas.openxmlformats.org/officeDocument/2006/relationships/slideLayout" Target="../slideLayouts/slideLayout13.xml"/><Relationship Id="rId6" Type="http://schemas.openxmlformats.org/officeDocument/2006/relationships/hyperlink" Target="http://webdesign.tutsplus.com/articles/an-introduction-to-color-theory-for-web-designers--webdesign-1437" TargetMode="External"/><Relationship Id="rId5" Type="http://schemas.openxmlformats.org/officeDocument/2006/relationships/image" Target="../media/image7.png"/><Relationship Id="rId4" Type="http://schemas.openxmlformats.org/officeDocument/2006/relationships/hyperlink" Target="http://www.pearltrees.com/#/N-u=1_347437&amp;N-p=24558252&amp;N-s=1_3423136&amp;N-f=1_3423136&amp;N-fa=3186806"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pinker.wjh.harvard.edu/books/htmw/"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5.gif"/></Relationships>
</file>

<file path=ppt/slides/_rels/slide31.xml.rels><?xml version="1.0" encoding="UTF-8" standalone="yes"?>
<Relationships xmlns="http://schemas.openxmlformats.org/package/2006/relationships"><Relationship Id="rId3" Type="http://schemas.openxmlformats.org/officeDocument/2006/relationships/hyperlink" Target="http://www.abebooks.com/Visual-Intelligence-Create-What-See-Hoffman/1291712887/bd"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0.wmf"/><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hyperlink" Target="http://www.abebooks.com/Visual-Intelligence-Create-What-See-Hoffman/1291712887/b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hyperlink" Target="http://www.abebooks.com/Visual-Intelligence-Create-What-See-Hoffman/1291712887/b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9.jpeg"/><Relationship Id="rId5" Type="http://schemas.openxmlformats.org/officeDocument/2006/relationships/hyperlink" Target="http://www.abebooks.com/Visual-Intelligence-Create-What-See-Hoffman/1291712887/bd" TargetMode="Externa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hyperlink" Target="http://www.slideshare.net/luisaepv/the-gestalt-laws-of-perception" TargetMode="External"/></Relationships>
</file>

<file path=ppt/slides/_rels/slide36.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slide" Target="slide22.xml"/><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slide" Target="slide23.xml"/><Relationship Id="rId11" Type="http://schemas.openxmlformats.org/officeDocument/2006/relationships/hyperlink" Target="http://www.vanseodesign.com/web-design/gestalt-principles-of-perception/" TargetMode="External"/><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3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39.png"/><Relationship Id="rId7"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slide" Target="slide24.xml"/><Relationship Id="rId11" Type="http://schemas.openxmlformats.org/officeDocument/2006/relationships/slide" Target="slide17.xml"/><Relationship Id="rId5" Type="http://schemas.openxmlformats.org/officeDocument/2006/relationships/slide" Target="slide25.xml"/><Relationship Id="rId10" Type="http://schemas.openxmlformats.org/officeDocument/2006/relationships/slide" Target="slide20.xml"/><Relationship Id="rId4" Type="http://schemas.openxmlformats.org/officeDocument/2006/relationships/image" Target="../media/image40.png"/><Relationship Id="rId9" Type="http://schemas.openxmlformats.org/officeDocument/2006/relationships/slide" Target="slide21.xml"/></Relationships>
</file>

<file path=ppt/slides/_rels/slide3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40.png"/><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slide" Target="slide24.xml"/><Relationship Id="rId11" Type="http://schemas.openxmlformats.org/officeDocument/2006/relationships/slide" Target="slide17.xml"/><Relationship Id="rId5" Type="http://schemas.openxmlformats.org/officeDocument/2006/relationships/slide" Target="slide25.xml"/><Relationship Id="rId10" Type="http://schemas.openxmlformats.org/officeDocument/2006/relationships/slide" Target="slide20.xml"/><Relationship Id="rId4" Type="http://schemas.openxmlformats.org/officeDocument/2006/relationships/image" Target="../media/image41.png"/><Relationship Id="rId9" Type="http://schemas.openxmlformats.org/officeDocument/2006/relationships/slide" Target="slide21.xml"/></Relationships>
</file>

<file path=ppt/slides/_rels/slide3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2.png"/><Relationship Id="rId7"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slide" Target="slide23.xml"/><Relationship Id="rId11" Type="http://schemas.openxmlformats.org/officeDocument/2006/relationships/image" Target="../media/image43.png"/><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42.png"/><Relationship Id="rId7" Type="http://schemas.openxmlformats.org/officeDocument/2006/relationships/slide" Target="slide25.xml"/><Relationship Id="rId12"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44.jpeg"/><Relationship Id="rId11" Type="http://schemas.openxmlformats.org/officeDocument/2006/relationships/slide" Target="slide21.xml"/><Relationship Id="rId5" Type="http://schemas.openxmlformats.org/officeDocument/2006/relationships/slide" Target="slide17.xml"/><Relationship Id="rId10" Type="http://schemas.openxmlformats.org/officeDocument/2006/relationships/slide" Target="slide22.xml"/><Relationship Id="rId4" Type="http://schemas.openxmlformats.org/officeDocument/2006/relationships/image" Target="../media/image43.png"/><Relationship Id="rId9" Type="http://schemas.openxmlformats.org/officeDocument/2006/relationships/slide" Target="slide23.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slide" Target="slide23.xml"/><Relationship Id="rId3" Type="http://schemas.openxmlformats.org/officeDocument/2006/relationships/image" Target="../media/image45.png"/><Relationship Id="rId21" Type="http://schemas.openxmlformats.org/officeDocument/2006/relationships/slide" Target="slide20.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slide" Target="slide24.xml"/><Relationship Id="rId2" Type="http://schemas.openxmlformats.org/officeDocument/2006/relationships/notesSlide" Target="../notesSlides/notesSlide21.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16.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46.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slide" Target="slide22.xml"/><Relationship Id="rId4" Type="http://schemas.openxmlformats.org/officeDocument/2006/relationships/image" Target="../media/image40.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slide" Target="slide17.xml"/></Relationships>
</file>

<file path=ppt/slides/_rels/slide4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45.png"/><Relationship Id="rId7" Type="http://schemas.openxmlformats.org/officeDocument/2006/relationships/slide" Target="slide24.xml"/><Relationship Id="rId12" Type="http://schemas.openxmlformats.org/officeDocument/2006/relationships/slide" Target="slide17.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slide" Target="slide25.xml"/><Relationship Id="rId11" Type="http://schemas.openxmlformats.org/officeDocument/2006/relationships/slide" Target="slide20.xml"/><Relationship Id="rId5" Type="http://schemas.openxmlformats.org/officeDocument/2006/relationships/image" Target="../media/image40.png"/><Relationship Id="rId10" Type="http://schemas.openxmlformats.org/officeDocument/2006/relationships/slide" Target="slide21.xml"/><Relationship Id="rId4" Type="http://schemas.openxmlformats.org/officeDocument/2006/relationships/image" Target="../media/image47.jpg"/><Relationship Id="rId9" Type="http://schemas.openxmlformats.org/officeDocument/2006/relationships/slide" Target="slide22.xml"/></Relationships>
</file>

<file path=ppt/slides/_rels/slide4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7.xml"/><Relationship Id="rId3" Type="http://schemas.openxmlformats.org/officeDocument/2006/relationships/image" Target="../media/image45.png"/><Relationship Id="rId7" Type="http://schemas.openxmlformats.org/officeDocument/2006/relationships/slide" Target="slide25.xml"/><Relationship Id="rId12"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0.png"/><Relationship Id="rId11" Type="http://schemas.openxmlformats.org/officeDocument/2006/relationships/slide" Target="slide21.xml"/><Relationship Id="rId5" Type="http://schemas.openxmlformats.org/officeDocument/2006/relationships/image" Target="../media/image48.jpeg"/><Relationship Id="rId10" Type="http://schemas.openxmlformats.org/officeDocument/2006/relationships/slide" Target="slide22.xml"/><Relationship Id="rId4" Type="http://schemas.openxmlformats.org/officeDocument/2006/relationships/image" Target="../media/image47.jpg"/><Relationship Id="rId9" Type="http://schemas.openxmlformats.org/officeDocument/2006/relationships/slide" Target="slide23.xml"/></Relationships>
</file>

<file path=ppt/slides/_rels/slide4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40.png"/><Relationship Id="rId7"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slide" Target="slide24.xml"/><Relationship Id="rId11" Type="http://schemas.openxmlformats.org/officeDocument/2006/relationships/slide" Target="slide17.xml"/><Relationship Id="rId5" Type="http://schemas.openxmlformats.org/officeDocument/2006/relationships/slide" Target="slide25.xml"/><Relationship Id="rId10" Type="http://schemas.openxmlformats.org/officeDocument/2006/relationships/slide" Target="slide20.xml"/><Relationship Id="rId4" Type="http://schemas.openxmlformats.org/officeDocument/2006/relationships/image" Target="../media/image49.png"/><Relationship Id="rId9" Type="http://schemas.openxmlformats.org/officeDocument/2006/relationships/slide" Target="slide21.xml"/></Relationships>
</file>

<file path=ppt/slides/_rels/slide4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0.gif"/><Relationship Id="rId7"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slide" Target="slide23.xml"/><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4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1.png"/><Relationship Id="rId7" Type="http://schemas.openxmlformats.org/officeDocument/2006/relationships/slide" Target="slide22.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slide" Target="slide23.xml"/><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4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1.png"/><Relationship Id="rId7" Type="http://schemas.openxmlformats.org/officeDocument/2006/relationships/slide" Target="slide22.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slide" Target="slide23.xml"/><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4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2.png"/><Relationship Id="rId7" Type="http://schemas.openxmlformats.org/officeDocument/2006/relationships/slide" Target="slide22.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slide" Target="slide23.xml"/><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4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2.png"/><Relationship Id="rId7" Type="http://schemas.openxmlformats.org/officeDocument/2006/relationships/slide" Target="slide22.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slide" Target="slide23.xml"/><Relationship Id="rId11" Type="http://schemas.openxmlformats.org/officeDocument/2006/relationships/image" Target="../media/image53.jpg"/><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2.png"/><Relationship Id="rId7" Type="http://schemas.openxmlformats.org/officeDocument/2006/relationships/slide" Target="slide22.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slide" Target="slide23.xml"/><Relationship Id="rId11" Type="http://schemas.openxmlformats.org/officeDocument/2006/relationships/image" Target="../media/image54.jpg"/><Relationship Id="rId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5.xml"/><Relationship Id="rId9" Type="http://schemas.openxmlformats.org/officeDocument/2006/relationships/slide" Target="slide20.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jayce-o.blogspot.com/2011/05/semiotics-in-graphic-design.html"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vanseodesign.com/web-design/basic-design-principles/"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r>
              <a:rPr lang="en-US" dirty="0" smtClean="0"/>
              <a:t>Visual Design Principles</a:t>
            </a:r>
          </a:p>
        </p:txBody>
      </p:sp>
      <p:sp>
        <p:nvSpPr>
          <p:cNvPr id="3" name="Subtitle 2"/>
          <p:cNvSpPr>
            <a:spLocks noGrp="1"/>
          </p:cNvSpPr>
          <p:nvPr>
            <p:ph type="subTitle" idx="1"/>
          </p:nvPr>
        </p:nvSpPr>
        <p:spPr/>
        <p:txBody>
          <a:bodyPr/>
          <a:lstStyle/>
          <a:p>
            <a:r>
              <a:rPr lang="en-US" dirty="0" smtClean="0"/>
              <a:t>What does this have to do with our topic?</a:t>
            </a:r>
            <a:endParaRPr lang="en-US" dirty="0"/>
          </a:p>
        </p:txBody>
      </p:sp>
      <p:sp>
        <p:nvSpPr>
          <p:cNvPr id="2" name="Date Placeholder 1"/>
          <p:cNvSpPr>
            <a:spLocks noGrp="1"/>
          </p:cNvSpPr>
          <p:nvPr>
            <p:ph type="dt" sz="half" idx="2"/>
          </p:nvPr>
        </p:nvSpPr>
        <p:spPr/>
        <p:txBody>
          <a:bodyPr/>
          <a:lstStyle/>
          <a:p>
            <a:fld id="{7712AA32-96CD-4E88-AD92-A3123CDE6F57}" type="datetime3">
              <a:rPr lang="en-US" smtClean="0"/>
              <a:t>25 September 2014</a:t>
            </a:fld>
            <a:endParaRPr lang="en-US"/>
          </a:p>
        </p:txBody>
      </p:sp>
      <p:sp>
        <p:nvSpPr>
          <p:cNvPr id="4" name="Footer Placeholder 3"/>
          <p:cNvSpPr>
            <a:spLocks noGrp="1"/>
          </p:cNvSpPr>
          <p:nvPr>
            <p:ph type="ftr" sz="quarter" idx="3"/>
          </p:nvPr>
        </p:nvSpPr>
        <p:spPr/>
        <p:txBody>
          <a:bodyPr/>
          <a:lstStyle/>
          <a:p>
            <a:r>
              <a:rPr lang="en-US" smtClean="0"/>
              <a:t>International &amp; Cross Cultural Perspectives</a:t>
            </a:r>
            <a:endParaRPr lang="en-US"/>
          </a:p>
        </p:txBody>
      </p:sp>
      <p:sp>
        <p:nvSpPr>
          <p:cNvPr id="5" name="Slide Number Placeholder 4"/>
          <p:cNvSpPr>
            <a:spLocks noGrp="1"/>
          </p:cNvSpPr>
          <p:nvPr>
            <p:ph type="sldNum" sz="quarter" idx="4"/>
          </p:nvPr>
        </p:nvSpPr>
        <p:spPr/>
        <p:txBody>
          <a:bodyPr/>
          <a:lstStyle/>
          <a:p>
            <a:fld id="{53D45AE7-AED3-4F56-B86F-EF051C1DC561}" type="slidenum">
              <a:rPr lang="en-US" smtClean="0"/>
              <a:pPr/>
              <a:t>1</a:t>
            </a:fld>
            <a:endParaRPr lang="en-US"/>
          </a:p>
        </p:txBody>
      </p:sp>
    </p:spTree>
    <p:extLst>
      <p:ext uri="{BB962C8B-B14F-4D97-AF65-F5344CB8AC3E}">
        <p14:creationId xmlns:p14="http://schemas.microsoft.com/office/powerpoint/2010/main" val="132155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proportion</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 </a:t>
            </a:r>
          </a:p>
          <a:p>
            <a:pPr marL="0" indent="0">
              <a:buNone/>
            </a:pPr>
            <a:r>
              <a:rPr lang="en-US" dirty="0" smtClean="0">
                <a:solidFill>
                  <a:srgbClr val="C00000"/>
                </a:solidFill>
              </a:rPr>
              <a:t>Proportion</a:t>
            </a:r>
            <a:r>
              <a:rPr lang="en-US" dirty="0" smtClean="0"/>
              <a:t> refers to the relative size </a:t>
            </a:r>
          </a:p>
          <a:p>
            <a:pPr marL="0" indent="0">
              <a:buNone/>
            </a:pPr>
            <a:r>
              <a:rPr lang="en-US" dirty="0" smtClean="0"/>
              <a:t>and scale of the various elements in a design. </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sp>
        <p:nvSpPr>
          <p:cNvPr id="16" name="Text Placeholder 15"/>
          <p:cNvSpPr>
            <a:spLocks noGrp="1"/>
          </p:cNvSpPr>
          <p:nvPr>
            <p:ph type="body" sz="quarter" idx="3"/>
          </p:nvPr>
        </p:nvSpPr>
        <p:spPr>
          <a:xfrm>
            <a:off x="6854634" y="714720"/>
            <a:ext cx="5964113" cy="637354"/>
          </a:xfrm>
        </p:spPr>
        <p:txBody>
          <a:bodyPr/>
          <a:lstStyle/>
          <a:p>
            <a:r>
              <a:rPr lang="en-US" smtClean="0"/>
              <a:t>the issue is the relationship between objects, or parts, of a whole</a:t>
            </a:r>
            <a:endParaRPr lang="en-US" dirty="0"/>
          </a:p>
        </p:txBody>
      </p:sp>
      <p:sp>
        <p:nvSpPr>
          <p:cNvPr id="4" name="Date Placeholder 3"/>
          <p:cNvSpPr>
            <a:spLocks noGrp="1"/>
          </p:cNvSpPr>
          <p:nvPr>
            <p:ph type="dt" sz="half" idx="10"/>
          </p:nvPr>
        </p:nvSpPr>
        <p:spPr/>
        <p:txBody>
          <a:bodyPr/>
          <a:lstStyle/>
          <a:p>
            <a:fld id="{D117B162-45C2-407F-9666-89FBE23EC1C4}"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10</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pic>
        <p:nvPicPr>
          <p:cNvPr id="14" name="Picture 2" descr="http://dothuylinhs3183636.files.wordpress.com/2008/03/proportion.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862300" y="1352074"/>
            <a:ext cx="5955736" cy="4466802"/>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01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rhythm</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buNone/>
            </a:pPr>
            <a:r>
              <a:rPr lang="en-US" dirty="0" smtClean="0">
                <a:solidFill>
                  <a:srgbClr val="C00000"/>
                </a:solidFill>
              </a:rPr>
              <a:t>Rhythm</a:t>
            </a:r>
          </a:p>
          <a:p>
            <a:pPr marL="505983" lvl="1" indent="0">
              <a:buNone/>
            </a:pPr>
            <a:r>
              <a:rPr lang="en-US" dirty="0" smtClean="0"/>
              <a:t>an easy, connected path along which the eye follows a regular arrangement of motifs</a:t>
            </a:r>
          </a:p>
          <a:p>
            <a:pPr marL="505983" lvl="1" indent="0">
              <a:buNone/>
            </a:pPr>
            <a:r>
              <a:rPr lang="en-US" dirty="0" smtClean="0"/>
              <a:t>The presence of rhythm creates predictability and order in a composition.</a:t>
            </a:r>
          </a:p>
          <a:p>
            <a:pPr marL="0" indent="0" algn="ctr">
              <a:buNone/>
            </a:pPr>
            <a:r>
              <a:rPr lang="en-US" dirty="0" smtClean="0"/>
              <a:t>Emphasis</a:t>
            </a:r>
          </a:p>
          <a:p>
            <a:pPr marL="0" indent="0" algn="ctr">
              <a:buNone/>
            </a:pPr>
            <a:r>
              <a:rPr lang="en-US" dirty="0" smtClean="0"/>
              <a:t>Unity </a:t>
            </a:r>
            <a:endParaRPr lang="en-US" dirty="0"/>
          </a:p>
        </p:txBody>
      </p:sp>
      <p:sp>
        <p:nvSpPr>
          <p:cNvPr id="16" name="Text Placeholder 15"/>
          <p:cNvSpPr>
            <a:spLocks noGrp="1"/>
          </p:cNvSpPr>
          <p:nvPr>
            <p:ph type="body" sz="quarter" idx="3"/>
          </p:nvPr>
        </p:nvSpPr>
        <p:spPr>
          <a:xfrm>
            <a:off x="6854634" y="714722"/>
            <a:ext cx="5964113" cy="637354"/>
          </a:xfrm>
        </p:spPr>
        <p:txBody>
          <a:bodyPr/>
          <a:lstStyle/>
          <a:p>
            <a:r>
              <a:rPr lang="en-US" smtClean="0"/>
              <a:t>visual rhythm may be best understood by relating it to rhythm in sound</a:t>
            </a:r>
            <a:endParaRPr lang="en-US" dirty="0"/>
          </a:p>
        </p:txBody>
      </p:sp>
      <p:pic>
        <p:nvPicPr>
          <p:cNvPr id="11" name="Picture 2" descr="http://www.triplets.com/software/earmaster/rhythm.jpg"/>
          <p:cNvPicPr>
            <a:picLocks noGrp="1" noChangeAspect="1" noChangeArrowheads="1"/>
          </p:cNvPicPr>
          <p:nvPr>
            <p:ph sz="quarter" idx="4"/>
          </p:nvPr>
        </p:nvPicPr>
        <p:blipFill>
          <a:blip r:embed="rId2" cstate="print"/>
          <a:stretch>
            <a:fillRect/>
          </a:stretch>
        </p:blipFill>
        <p:spPr>
          <a:xfrm>
            <a:off x="6854633" y="1352077"/>
            <a:ext cx="5964698" cy="4385807"/>
          </a:xfrm>
        </p:spPr>
      </p:pic>
      <p:sp>
        <p:nvSpPr>
          <p:cNvPr id="4" name="Date Placeholder 3"/>
          <p:cNvSpPr>
            <a:spLocks noGrp="1"/>
          </p:cNvSpPr>
          <p:nvPr>
            <p:ph type="dt" sz="half" idx="10"/>
          </p:nvPr>
        </p:nvSpPr>
        <p:spPr/>
        <p:txBody>
          <a:bodyPr/>
          <a:lstStyle/>
          <a:p>
            <a:fld id="{8234C4BE-E919-4C4D-A13F-B2543F096C66}"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11</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cxnSp>
        <p:nvCxnSpPr>
          <p:cNvPr id="20" name="Straight Connector 19"/>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58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rhythm</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buNone/>
            </a:pPr>
            <a:r>
              <a:rPr lang="en-US" dirty="0" smtClean="0">
                <a:solidFill>
                  <a:srgbClr val="C00000"/>
                </a:solidFill>
              </a:rPr>
              <a:t>Rhythm</a:t>
            </a:r>
          </a:p>
          <a:p>
            <a:pPr marL="505983" lvl="1" indent="0">
              <a:buNone/>
            </a:pPr>
            <a:r>
              <a:rPr lang="en-US" dirty="0" smtClean="0"/>
              <a:t>an easy, connected path along which the eye follows a regular arrangement of motifs</a:t>
            </a:r>
          </a:p>
          <a:p>
            <a:pPr marL="505983" lvl="1" indent="0">
              <a:buNone/>
            </a:pPr>
            <a:r>
              <a:rPr lang="en-US" dirty="0" smtClean="0"/>
              <a:t>The presence of rhythm creates predictability and order in a composition.</a:t>
            </a:r>
          </a:p>
          <a:p>
            <a:pPr marL="0" indent="0" algn="ctr">
              <a:buNone/>
            </a:pPr>
            <a:r>
              <a:rPr lang="en-US" dirty="0" smtClean="0"/>
              <a:t>Emphasis</a:t>
            </a:r>
          </a:p>
          <a:p>
            <a:pPr marL="0" indent="0" algn="ctr">
              <a:buNone/>
            </a:pPr>
            <a:r>
              <a:rPr lang="en-US" dirty="0" smtClean="0"/>
              <a:t>Unity </a:t>
            </a:r>
            <a:endParaRPr lang="en-US" dirty="0"/>
          </a:p>
        </p:txBody>
      </p:sp>
      <p:sp>
        <p:nvSpPr>
          <p:cNvPr id="16" name="Text Placeholder 15"/>
          <p:cNvSpPr>
            <a:spLocks noGrp="1"/>
          </p:cNvSpPr>
          <p:nvPr>
            <p:ph type="body" sz="quarter" idx="3"/>
          </p:nvPr>
        </p:nvSpPr>
        <p:spPr>
          <a:xfrm>
            <a:off x="6854634" y="714722"/>
            <a:ext cx="5964113" cy="637354"/>
          </a:xfrm>
        </p:spPr>
        <p:txBody>
          <a:bodyPr/>
          <a:lstStyle/>
          <a:p>
            <a:r>
              <a:rPr lang="en-US" smtClean="0"/>
              <a:t>visual rhythm may be best understood by relating it to rhythm in sound</a:t>
            </a:r>
            <a:endParaRPr lang="en-US" dirty="0"/>
          </a:p>
        </p:txBody>
      </p:sp>
      <p:sp>
        <p:nvSpPr>
          <p:cNvPr id="4" name="Date Placeholder 3"/>
          <p:cNvSpPr>
            <a:spLocks noGrp="1"/>
          </p:cNvSpPr>
          <p:nvPr>
            <p:ph type="dt" sz="half" idx="10"/>
          </p:nvPr>
        </p:nvSpPr>
        <p:spPr/>
        <p:txBody>
          <a:bodyPr/>
          <a:lstStyle/>
          <a:p>
            <a:fld id="{8234C4BE-E919-4C4D-A13F-B2543F096C66}"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12</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pic>
        <p:nvPicPr>
          <p:cNvPr id="13" name="Picture 2" descr="http://www.artchive.com/artchive/m/mondrian/rhythm_of_black_lines.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6854633" y="1352076"/>
            <a:ext cx="5964113" cy="6108261"/>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758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rhythm</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buNone/>
            </a:pPr>
            <a:r>
              <a:rPr lang="en-US" dirty="0" smtClean="0">
                <a:solidFill>
                  <a:srgbClr val="C00000"/>
                </a:solidFill>
              </a:rPr>
              <a:t>Rhythm</a:t>
            </a:r>
          </a:p>
          <a:p>
            <a:pPr marL="505983" lvl="1" indent="0">
              <a:buNone/>
            </a:pPr>
            <a:r>
              <a:rPr lang="en-US" dirty="0" smtClean="0"/>
              <a:t>an easy, connected path along which the eye follows a regular arrangement of motifs</a:t>
            </a:r>
          </a:p>
          <a:p>
            <a:pPr marL="505983" lvl="1" indent="0">
              <a:buNone/>
            </a:pPr>
            <a:r>
              <a:rPr lang="en-US" dirty="0" smtClean="0"/>
              <a:t>The presence of rhythm creates predictability and order in a composition.</a:t>
            </a:r>
          </a:p>
          <a:p>
            <a:pPr marL="0" indent="0" algn="ctr">
              <a:buNone/>
            </a:pPr>
            <a:r>
              <a:rPr lang="en-US" dirty="0" smtClean="0"/>
              <a:t>Emphasis</a:t>
            </a:r>
          </a:p>
          <a:p>
            <a:pPr marL="0" indent="0" algn="ctr">
              <a:buNone/>
            </a:pPr>
            <a:r>
              <a:rPr lang="en-US" dirty="0" smtClean="0"/>
              <a:t>Unity </a:t>
            </a:r>
            <a:endParaRPr lang="en-US" dirty="0"/>
          </a:p>
        </p:txBody>
      </p:sp>
      <p:sp>
        <p:nvSpPr>
          <p:cNvPr id="16" name="Text Placeholder 15"/>
          <p:cNvSpPr>
            <a:spLocks noGrp="1"/>
          </p:cNvSpPr>
          <p:nvPr>
            <p:ph type="body" sz="quarter" idx="3"/>
          </p:nvPr>
        </p:nvSpPr>
        <p:spPr>
          <a:xfrm>
            <a:off x="6854634" y="714722"/>
            <a:ext cx="5964113" cy="637354"/>
          </a:xfrm>
        </p:spPr>
        <p:txBody>
          <a:bodyPr/>
          <a:lstStyle/>
          <a:p>
            <a:r>
              <a:rPr lang="en-US" smtClean="0"/>
              <a:t>visual rhythm may be best understood by relating it to rhythm in sound</a:t>
            </a:r>
            <a:endParaRPr lang="en-US" dirty="0"/>
          </a:p>
        </p:txBody>
      </p:sp>
      <p:sp>
        <p:nvSpPr>
          <p:cNvPr id="4" name="Date Placeholder 3"/>
          <p:cNvSpPr>
            <a:spLocks noGrp="1"/>
          </p:cNvSpPr>
          <p:nvPr>
            <p:ph type="dt" sz="half" idx="10"/>
          </p:nvPr>
        </p:nvSpPr>
        <p:spPr/>
        <p:txBody>
          <a:bodyPr/>
          <a:lstStyle/>
          <a:p>
            <a:fld id="{8234C4BE-E919-4C4D-A13F-B2543F096C66}"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13</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pic>
        <p:nvPicPr>
          <p:cNvPr id="14" name="Picture 2" descr="http://blog.selfportrait.net/blog/wp-content/uploads/2009/11/mondrian-broadway-boogie-woogie-1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133" y="1352076"/>
            <a:ext cx="5952613" cy="6039758"/>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19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emphasis</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lgn="ctr">
              <a:buNone/>
            </a:pPr>
            <a:r>
              <a:rPr lang="en-US" dirty="0" smtClean="0"/>
              <a:t>Rhythm</a:t>
            </a:r>
          </a:p>
          <a:p>
            <a:pPr marL="0" indent="0">
              <a:buNone/>
            </a:pPr>
            <a:r>
              <a:rPr lang="en-US" dirty="0" smtClean="0">
                <a:solidFill>
                  <a:srgbClr val="C00000"/>
                </a:solidFill>
              </a:rPr>
              <a:t>Emphasis</a:t>
            </a:r>
          </a:p>
          <a:p>
            <a:pPr marL="505983" lvl="1" indent="0">
              <a:buNone/>
            </a:pPr>
            <a:r>
              <a:rPr lang="en-US" dirty="0" smtClean="0"/>
              <a:t>marks the locations in a composition which most strongly draw the viewers attention</a:t>
            </a:r>
          </a:p>
          <a:p>
            <a:pPr marL="0" indent="0" algn="ctr">
              <a:buNone/>
            </a:pPr>
            <a:r>
              <a:rPr lang="en-US" dirty="0" smtClean="0"/>
              <a:t>Unity </a:t>
            </a:r>
            <a:endParaRPr lang="en-US" dirty="0"/>
          </a:p>
        </p:txBody>
      </p:sp>
      <p:sp>
        <p:nvSpPr>
          <p:cNvPr id="16" name="Text Placeholder 15"/>
          <p:cNvSpPr>
            <a:spLocks noGrp="1"/>
          </p:cNvSpPr>
          <p:nvPr>
            <p:ph type="body" sz="quarter" idx="3"/>
          </p:nvPr>
        </p:nvSpPr>
        <p:spPr>
          <a:xfrm>
            <a:off x="6854634" y="755009"/>
            <a:ext cx="5964113" cy="931622"/>
          </a:xfrm>
        </p:spPr>
        <p:txBody>
          <a:bodyPr/>
          <a:lstStyle/>
          <a:p>
            <a:r>
              <a:rPr lang="en-US" smtClean="0"/>
              <a:t>use emphasis to call attention to </a:t>
            </a:r>
            <a:br>
              <a:rPr lang="en-US" smtClean="0"/>
            </a:br>
            <a:r>
              <a:rPr lang="en-US" smtClean="0"/>
              <a:t>something, using repetition or </a:t>
            </a:r>
            <a:br>
              <a:rPr lang="en-US" smtClean="0"/>
            </a:br>
            <a:r>
              <a:rPr lang="en-US" smtClean="0"/>
              <a:t>contrast</a:t>
            </a:r>
            <a:endParaRPr lang="en-US" dirty="0"/>
          </a:p>
        </p:txBody>
      </p:sp>
      <p:pic>
        <p:nvPicPr>
          <p:cNvPr id="13" name="Picture 2" descr="http://char.txa.cornell.edu/language/principl/rhythm/mapemp.gif"/>
          <p:cNvPicPr>
            <a:picLocks noGrp="1" noChangeAspect="1" noChangeArrowheads="1"/>
          </p:cNvPicPr>
          <p:nvPr>
            <p:ph sz="quarter" idx="4"/>
          </p:nvPr>
        </p:nvPicPr>
        <p:blipFill>
          <a:blip r:embed="rId2" cstate="print"/>
          <a:stretch>
            <a:fillRect/>
          </a:stretch>
        </p:blipFill>
        <p:spPr>
          <a:xfrm>
            <a:off x="6883916" y="1686631"/>
            <a:ext cx="5934831" cy="3995206"/>
          </a:xfrm>
        </p:spPr>
      </p:pic>
      <p:sp>
        <p:nvSpPr>
          <p:cNvPr id="4" name="Date Placeholder 3"/>
          <p:cNvSpPr>
            <a:spLocks noGrp="1"/>
          </p:cNvSpPr>
          <p:nvPr>
            <p:ph type="dt" sz="half" idx="10"/>
          </p:nvPr>
        </p:nvSpPr>
        <p:spPr/>
        <p:txBody>
          <a:bodyPr/>
          <a:lstStyle/>
          <a:p>
            <a:fld id="{4286E116-E096-49FA-B8E1-F66CEA1E8879}"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14</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cxnSp>
        <p:nvCxnSpPr>
          <p:cNvPr id="19" name="Straight Connector 18"/>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82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emphasis</a:t>
            </a:r>
            <a:endParaRPr lang="en-US" dirty="0"/>
          </a:p>
        </p:txBody>
      </p:sp>
      <p:sp>
        <p:nvSpPr>
          <p:cNvPr id="16" name="Text Placeholder 15"/>
          <p:cNvSpPr>
            <a:spLocks noGrp="1"/>
          </p:cNvSpPr>
          <p:nvPr>
            <p:ph type="body" sz="quarter" idx="3"/>
          </p:nvPr>
        </p:nvSpPr>
        <p:spPr>
          <a:xfrm>
            <a:off x="6854634" y="755009"/>
            <a:ext cx="5964113" cy="931622"/>
          </a:xfrm>
        </p:spPr>
        <p:txBody>
          <a:bodyPr/>
          <a:lstStyle/>
          <a:p>
            <a:r>
              <a:rPr lang="en-US" smtClean="0"/>
              <a:t>use emphasis to call attention to </a:t>
            </a:r>
            <a:br>
              <a:rPr lang="en-US" smtClean="0"/>
            </a:br>
            <a:r>
              <a:rPr lang="en-US" smtClean="0"/>
              <a:t>something, using repetition or </a:t>
            </a:r>
            <a:br>
              <a:rPr lang="en-US" smtClean="0"/>
            </a:br>
            <a:r>
              <a:rPr lang="en-US" smtClean="0"/>
              <a:t>contrast</a:t>
            </a:r>
            <a:endParaRPr lang="en-US" dirty="0"/>
          </a:p>
        </p:txBody>
      </p:sp>
      <p:pic>
        <p:nvPicPr>
          <p:cNvPr id="11" name="Picture 2" descr="http://maddisondesigns.com/wp-content/uploads/2009/03/img_repetition.jpg">
            <a:hlinkClick r:id="rId2"/>
          </p:cNvPr>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2445" t="4757" r="2828" b="4757"/>
          <a:stretch/>
        </p:blipFill>
        <p:spPr>
          <a:xfrm>
            <a:off x="6409548" y="1686631"/>
            <a:ext cx="6709628" cy="3204598"/>
          </a:xfrm>
          <a:ln>
            <a:noFill/>
          </a:ln>
        </p:spPr>
      </p:pic>
      <p:sp>
        <p:nvSpPr>
          <p:cNvPr id="4" name="Date Placeholder 3"/>
          <p:cNvSpPr>
            <a:spLocks noGrp="1"/>
          </p:cNvSpPr>
          <p:nvPr>
            <p:ph type="dt" sz="half" idx="10"/>
          </p:nvPr>
        </p:nvSpPr>
        <p:spPr/>
        <p:txBody>
          <a:bodyPr/>
          <a:lstStyle/>
          <a:p>
            <a:fld id="{571C14AF-AFDF-4869-A801-305E271557DE}"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15</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sp>
        <p:nvSpPr>
          <p:cNvPr id="20" name="Content Placeholder 1"/>
          <p:cNvSpPr>
            <a:spLocks noGrp="1"/>
          </p:cNvSpPr>
          <p:nvPr>
            <p:ph sz="half" idx="2"/>
          </p:nvPr>
        </p:nvSpPr>
        <p:spPr>
          <a:xfrm>
            <a:off x="675005" y="1264973"/>
            <a:ext cx="5961771" cy="5903207"/>
          </a:xfrm>
        </p:spPr>
        <p:txBody>
          <a:bodyPr/>
          <a:lstStyle/>
          <a:p>
            <a:pPr marL="0" indent="0" algn="ctr">
              <a:buNone/>
            </a:pPr>
            <a:r>
              <a:rPr lang="en-US" dirty="0" smtClean="0"/>
              <a:t>Balance</a:t>
            </a:r>
          </a:p>
          <a:p>
            <a:pPr marL="0" indent="0" algn="ctr">
              <a:buNone/>
            </a:pPr>
            <a:r>
              <a:rPr lang="en-US" dirty="0" smtClean="0"/>
              <a:t>Proportion</a:t>
            </a:r>
          </a:p>
          <a:p>
            <a:pPr marL="0" indent="0" algn="ctr">
              <a:buNone/>
            </a:pPr>
            <a:r>
              <a:rPr lang="en-US" dirty="0" smtClean="0"/>
              <a:t>Rhythm</a:t>
            </a:r>
          </a:p>
          <a:p>
            <a:pPr marL="0" indent="0">
              <a:buNone/>
            </a:pPr>
            <a:r>
              <a:rPr lang="en-US" dirty="0" smtClean="0">
                <a:solidFill>
                  <a:srgbClr val="C00000"/>
                </a:solidFill>
              </a:rPr>
              <a:t>Emphasis</a:t>
            </a:r>
          </a:p>
          <a:p>
            <a:pPr marL="505983" lvl="1" indent="0">
              <a:buNone/>
            </a:pPr>
            <a:r>
              <a:rPr lang="en-US" dirty="0" smtClean="0"/>
              <a:t>marks the locations in a composition which most strongly draw the viewers attention</a:t>
            </a:r>
          </a:p>
          <a:p>
            <a:pPr marL="0" indent="0" algn="ctr">
              <a:buNone/>
            </a:pPr>
            <a:r>
              <a:rPr lang="en-US" dirty="0" smtClean="0"/>
              <a:t>Unity </a:t>
            </a:r>
            <a:endParaRPr lang="en-US" dirty="0"/>
          </a:p>
        </p:txBody>
      </p:sp>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755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unity</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buNone/>
            </a:pPr>
            <a:r>
              <a:rPr lang="en-US" dirty="0" smtClean="0">
                <a:solidFill>
                  <a:srgbClr val="C00000"/>
                </a:solidFill>
              </a:rPr>
              <a:t>Unity</a:t>
            </a:r>
          </a:p>
          <a:p>
            <a:pPr marL="505983" lvl="1" indent="0">
              <a:buNone/>
            </a:pPr>
            <a:r>
              <a:rPr lang="en-US" dirty="0" smtClean="0"/>
              <a:t>coherence of the whole, the sense that all of the parts are working together to achieve a common result; a harmony of all the parts</a:t>
            </a:r>
            <a:endParaRPr lang="en-US" dirty="0"/>
          </a:p>
        </p:txBody>
      </p:sp>
      <p:sp>
        <p:nvSpPr>
          <p:cNvPr id="16" name="Text Placeholder 15"/>
          <p:cNvSpPr>
            <a:spLocks noGrp="1"/>
          </p:cNvSpPr>
          <p:nvPr>
            <p:ph type="body" sz="quarter" idx="3"/>
          </p:nvPr>
        </p:nvSpPr>
        <p:spPr/>
        <p:txBody>
          <a:bodyPr/>
          <a:lstStyle/>
          <a:p>
            <a:r>
              <a:rPr lang="en-US" smtClean="0"/>
              <a:t>pattern, form, color, concept</a:t>
            </a:r>
            <a:endParaRPr lang="en-US" dirty="0"/>
          </a:p>
        </p:txBody>
      </p:sp>
      <p:pic>
        <p:nvPicPr>
          <p:cNvPr id="20482" name="Picture 2" descr="http://www.vanseodesign.com/blog/wp-content/uploads/2010/01/unity-1.png">
            <a:hlinkClick r:id="rId2"/>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6854633" y="1129690"/>
            <a:ext cx="6132775" cy="5288692"/>
          </a:xfrm>
          <a:prstGeom prst="rect">
            <a:avLst/>
          </a:prstGeom>
          <a:ln>
            <a:noFill/>
          </a:ln>
          <a:effectLst/>
        </p:spPr>
      </p:pic>
      <p:sp>
        <p:nvSpPr>
          <p:cNvPr id="4" name="Date Placeholder 3"/>
          <p:cNvSpPr>
            <a:spLocks noGrp="1"/>
          </p:cNvSpPr>
          <p:nvPr>
            <p:ph type="dt" sz="half" idx="10"/>
          </p:nvPr>
        </p:nvSpPr>
        <p:spPr/>
        <p:txBody>
          <a:bodyPr/>
          <a:lstStyle/>
          <a:p>
            <a:fld id="{D60F412E-7E24-47AD-969B-889CA79ED006}"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16</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cxnSp>
        <p:nvCxnSpPr>
          <p:cNvPr id="11" name="Straight Connector 1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152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unity</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buNone/>
            </a:pPr>
            <a:r>
              <a:rPr lang="en-US" dirty="0" smtClean="0">
                <a:solidFill>
                  <a:srgbClr val="C00000"/>
                </a:solidFill>
              </a:rPr>
              <a:t>Unity</a:t>
            </a:r>
          </a:p>
          <a:p>
            <a:pPr marL="505983" lvl="1" indent="0">
              <a:buNone/>
            </a:pPr>
            <a:r>
              <a:rPr lang="en-US" dirty="0" smtClean="0"/>
              <a:t>coherence of the whole, the sense that all of the parts are working together to achieve a common result; a harmony of all the parts</a:t>
            </a:r>
            <a:endParaRPr lang="en-US" dirty="0"/>
          </a:p>
        </p:txBody>
      </p:sp>
      <p:sp>
        <p:nvSpPr>
          <p:cNvPr id="16" name="Text Placeholder 15"/>
          <p:cNvSpPr>
            <a:spLocks noGrp="1"/>
          </p:cNvSpPr>
          <p:nvPr>
            <p:ph type="body" sz="quarter" idx="3"/>
          </p:nvPr>
        </p:nvSpPr>
        <p:spPr/>
        <p:txBody>
          <a:bodyPr/>
          <a:lstStyle/>
          <a:p>
            <a:r>
              <a:rPr lang="en-US" smtClean="0"/>
              <a:t>pattern, form, color, concept</a:t>
            </a:r>
            <a:endParaRPr lang="en-US" dirty="0"/>
          </a:p>
        </p:txBody>
      </p:sp>
      <p:sp>
        <p:nvSpPr>
          <p:cNvPr id="4" name="Date Placeholder 3"/>
          <p:cNvSpPr>
            <a:spLocks noGrp="1"/>
          </p:cNvSpPr>
          <p:nvPr>
            <p:ph type="dt" sz="half" idx="10"/>
          </p:nvPr>
        </p:nvSpPr>
        <p:spPr/>
        <p:txBody>
          <a:bodyPr/>
          <a:lstStyle/>
          <a:p>
            <a:fld id="{90C4DED0-64B5-4CFF-BB17-D76445C04187}"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17</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pic>
        <p:nvPicPr>
          <p:cNvPr id="11" name="Picture 1">
            <a:hlinkClick r:id="rId2"/>
          </p:cNvPr>
          <p:cNvPicPr>
            <a:picLocks noGrp="1" noChangeAspect="1" noChangeArrowheads="1"/>
          </p:cNvPicPr>
          <p:nvPr>
            <p:ph sz="quarter" idx="4"/>
          </p:nvPr>
        </p:nvPicPr>
        <p:blipFill>
          <a:blip r:embed="rId3" cstate="print"/>
          <a:stretch>
            <a:fillRect/>
          </a:stretch>
        </p:blipFill>
        <p:spPr bwMode="auto">
          <a:xfrm>
            <a:off x="6870893" y="1129691"/>
            <a:ext cx="5947854" cy="357845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10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dirty="0" smtClean="0"/>
              <a:t>a holistic approach</a:t>
            </a:r>
            <a:endParaRPr lang="en-US" dirty="0"/>
          </a:p>
        </p:txBody>
      </p:sp>
      <p:sp>
        <p:nvSpPr>
          <p:cNvPr id="17" name="Content Placeholder 16"/>
          <p:cNvSpPr>
            <a:spLocks noGrp="1"/>
          </p:cNvSpPr>
          <p:nvPr>
            <p:ph sz="half" idx="2"/>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The Sensual Thread</a:t>
            </a:r>
          </a:p>
          <a:p>
            <a:pPr marL="0" indent="0" algn="ctr">
              <a:buNone/>
            </a:pPr>
            <a:endParaRPr lang="en-US" dirty="0" smtClean="0"/>
          </a:p>
          <a:p>
            <a:pPr marL="0" indent="0" algn="ctr">
              <a:buNone/>
            </a:pPr>
            <a:r>
              <a:rPr lang="en-US" dirty="0" smtClean="0"/>
              <a:t>The Emotional Thread</a:t>
            </a:r>
          </a:p>
          <a:p>
            <a:pPr marL="0" indent="0" algn="ctr">
              <a:buNone/>
            </a:pPr>
            <a:endParaRPr lang="en-US" dirty="0" smtClean="0"/>
          </a:p>
          <a:p>
            <a:pPr marL="0" indent="0" algn="ctr">
              <a:buNone/>
            </a:pPr>
            <a:r>
              <a:rPr lang="en-US" dirty="0" smtClean="0"/>
              <a:t>The </a:t>
            </a:r>
            <a:r>
              <a:rPr lang="en-US" dirty="0" err="1" smtClean="0"/>
              <a:t>Spatio</a:t>
            </a:r>
            <a:r>
              <a:rPr lang="en-US" dirty="0" smtClean="0"/>
              <a:t>-Temporal Thread</a:t>
            </a:r>
          </a:p>
          <a:p>
            <a:pPr marL="0" indent="0" algn="ctr">
              <a:buNone/>
            </a:pPr>
            <a:endParaRPr lang="en-US" dirty="0" smtClean="0"/>
          </a:p>
          <a:p>
            <a:pPr marL="0" indent="0" algn="ctr">
              <a:buNone/>
            </a:pPr>
            <a:r>
              <a:rPr lang="en-US" dirty="0" smtClean="0"/>
              <a:t>The Compositional Thread</a:t>
            </a:r>
            <a:endParaRPr lang="en-US" dirty="0"/>
          </a:p>
        </p:txBody>
      </p:sp>
      <p:sp>
        <p:nvSpPr>
          <p:cNvPr id="2" name="Date Placeholder 1"/>
          <p:cNvSpPr>
            <a:spLocks noGrp="1"/>
          </p:cNvSpPr>
          <p:nvPr>
            <p:ph type="dt" sz="half" idx="10"/>
          </p:nvPr>
        </p:nvSpPr>
        <p:spPr/>
        <p:txBody>
          <a:bodyPr/>
          <a:lstStyle/>
          <a:p>
            <a:fld id="{61368F7F-CCDD-457D-A215-FB12613C6F35}"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18</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Aesthetics and Experience-Centered Design</a:t>
            </a:r>
            <a:endParaRPr lang="en-US" dirty="0"/>
          </a:p>
        </p:txBody>
      </p:sp>
      <p:pic>
        <p:nvPicPr>
          <p:cNvPr id="20" name="Picture 2"/>
          <p:cNvPicPr>
            <a:picLocks noGrp="1" noChangeAspect="1" noChangeArrowheads="1"/>
          </p:cNvPicPr>
          <p:nvPr>
            <p:ph sz="quarter" idx="4"/>
          </p:nvPr>
        </p:nvPicPr>
        <p:blipFill>
          <a:blip r:embed="rId2" cstate="print"/>
          <a:stretch>
            <a:fillRect/>
          </a:stretch>
        </p:blipFill>
        <p:spPr>
          <a:xfrm>
            <a:off x="6831206" y="1517970"/>
            <a:ext cx="6349913" cy="4385238"/>
          </a:xfrm>
          <a:prstGeom prst="rect">
            <a:avLst/>
          </a:prstGeom>
          <a:ln>
            <a:noFill/>
          </a:ln>
          <a:effectLst>
            <a:outerShdw blurRad="292100" dist="139700" dir="2700000" algn="tl" rotWithShape="0">
              <a:srgbClr val="333333">
                <a:alpha val="65000"/>
              </a:srgbClr>
            </a:outerShdw>
          </a:effectLst>
        </p:spPr>
      </p:pic>
      <p:cxnSp>
        <p:nvCxnSpPr>
          <p:cNvPr id="10" name="Straight Connector 9"/>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1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675005" y="711951"/>
            <a:ext cx="5961771" cy="637354"/>
          </a:xfrm>
        </p:spPr>
        <p:txBody>
          <a:bodyPr/>
          <a:lstStyle/>
          <a:p>
            <a:r>
              <a:rPr lang="en-US" smtClean="0"/>
              <a:t>continuous engagement </a:t>
            </a:r>
            <a:br>
              <a:rPr lang="en-US" smtClean="0"/>
            </a:br>
            <a:r>
              <a:rPr lang="en-US" smtClean="0"/>
              <a:t>and sense making</a:t>
            </a:r>
            <a:endParaRPr lang="en-US" dirty="0"/>
          </a:p>
        </p:txBody>
      </p:sp>
      <p:sp>
        <p:nvSpPr>
          <p:cNvPr id="17" name="Content Placeholder 16"/>
          <p:cNvSpPr>
            <a:spLocks noGrp="1"/>
          </p:cNvSpPr>
          <p:nvPr>
            <p:ph sz="half" idx="2"/>
          </p:nvPr>
        </p:nvSpPr>
        <p:spPr/>
        <p:txBody>
          <a:bodyPr/>
          <a:lstStyle/>
          <a:p>
            <a:pPr marL="0" indent="0" algn="ctr">
              <a:buNone/>
            </a:pPr>
            <a:endParaRPr lang="en-US" dirty="0" smtClean="0"/>
          </a:p>
          <a:p>
            <a:pPr marL="0" indent="0" algn="ctr">
              <a:buNone/>
            </a:pPr>
            <a:r>
              <a:rPr lang="en-US" dirty="0" smtClean="0"/>
              <a:t>Anticipating</a:t>
            </a:r>
          </a:p>
          <a:p>
            <a:pPr marL="0" indent="0" algn="ctr">
              <a:buNone/>
            </a:pPr>
            <a:endParaRPr lang="en-US" dirty="0" smtClean="0"/>
          </a:p>
          <a:p>
            <a:pPr marL="0" indent="0" algn="ctr">
              <a:buNone/>
            </a:pPr>
            <a:r>
              <a:rPr lang="en-US" dirty="0" smtClean="0"/>
              <a:t>Connecting</a:t>
            </a:r>
          </a:p>
          <a:p>
            <a:pPr marL="0" indent="0" algn="ctr">
              <a:buNone/>
            </a:pPr>
            <a:endParaRPr lang="en-US" dirty="0" smtClean="0"/>
          </a:p>
          <a:p>
            <a:pPr marL="0" indent="0" algn="ctr">
              <a:buNone/>
            </a:pPr>
            <a:r>
              <a:rPr lang="en-US" dirty="0" smtClean="0"/>
              <a:t>Interpreting</a:t>
            </a:r>
          </a:p>
          <a:p>
            <a:pPr marL="0" indent="0" algn="ctr">
              <a:buNone/>
            </a:pPr>
            <a:endParaRPr lang="en-US" dirty="0" smtClean="0"/>
          </a:p>
          <a:p>
            <a:pPr marL="0" indent="0" algn="ctr">
              <a:buNone/>
            </a:pPr>
            <a:r>
              <a:rPr lang="en-US" dirty="0" smtClean="0"/>
              <a:t>Reflecting</a:t>
            </a:r>
          </a:p>
          <a:p>
            <a:pPr marL="0" indent="0" algn="ctr">
              <a:buNone/>
            </a:pPr>
            <a:endParaRPr lang="en-US" dirty="0" smtClean="0"/>
          </a:p>
          <a:p>
            <a:pPr marL="0" indent="0" algn="ctr">
              <a:buNone/>
            </a:pPr>
            <a:r>
              <a:rPr lang="en-US" dirty="0" smtClean="0"/>
              <a:t>Recounting</a:t>
            </a:r>
          </a:p>
          <a:p>
            <a:pPr marL="0" indent="0" algn="ctr">
              <a:buNone/>
            </a:pPr>
            <a:endParaRPr lang="en-US" dirty="0" smtClean="0"/>
          </a:p>
          <a:p>
            <a:pPr marL="0" indent="0" algn="ctr">
              <a:buNone/>
            </a:pPr>
            <a:r>
              <a:rPr lang="en-US" dirty="0" smtClean="0"/>
              <a:t>Appropriating</a:t>
            </a:r>
            <a:endParaRPr lang="en-US" dirty="0"/>
          </a:p>
        </p:txBody>
      </p:sp>
      <p:sp>
        <p:nvSpPr>
          <p:cNvPr id="2" name="Date Placeholder 1"/>
          <p:cNvSpPr>
            <a:spLocks noGrp="1"/>
          </p:cNvSpPr>
          <p:nvPr>
            <p:ph type="dt" sz="half" idx="10"/>
          </p:nvPr>
        </p:nvSpPr>
        <p:spPr/>
        <p:txBody>
          <a:bodyPr/>
          <a:lstStyle/>
          <a:p>
            <a:fld id="{46ECA16F-AD9C-42D1-8D53-6DCE2DC31AB2}"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19</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Aesthetics and Experience-Centered Design</a:t>
            </a:r>
            <a:endParaRPr lang="en-US" dirty="0"/>
          </a:p>
        </p:txBody>
      </p:sp>
      <p:pic>
        <p:nvPicPr>
          <p:cNvPr id="19" name="Picture 2"/>
          <p:cNvPicPr>
            <a:picLocks noGrp="1" noChangeAspect="1" noChangeArrowheads="1"/>
          </p:cNvPicPr>
          <p:nvPr>
            <p:ph sz="quarter" idx="4"/>
          </p:nvPr>
        </p:nvPicPr>
        <p:blipFill>
          <a:blip r:embed="rId2" cstate="print"/>
          <a:stretch>
            <a:fillRect/>
          </a:stretch>
        </p:blipFill>
        <p:spPr>
          <a:xfrm>
            <a:off x="6831206" y="1517970"/>
            <a:ext cx="6349913" cy="4385238"/>
          </a:xfrm>
          <a:prstGeom prst="rect">
            <a:avLst/>
          </a:prstGeom>
          <a:ln>
            <a:noFill/>
          </a:ln>
          <a:effectLst>
            <a:outerShdw blurRad="292100" dist="139700" dir="2700000" algn="tl" rotWithShape="0">
              <a:srgbClr val="333333">
                <a:alpha val="65000"/>
              </a:srgbClr>
            </a:outerShdw>
          </a:effectLst>
        </p:spPr>
      </p:pic>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009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pPr algn="l"/>
            <a:r>
              <a:rPr lang="en-US" dirty="0" smtClean="0"/>
              <a:t>15. Visual Design Principles</a:t>
            </a:r>
            <a:endParaRPr lang="en-US" dirty="0"/>
          </a:p>
        </p:txBody>
      </p:sp>
      <p:sp>
        <p:nvSpPr>
          <p:cNvPr id="12" name="Subtitle 11"/>
          <p:cNvSpPr>
            <a:spLocks noGrp="1"/>
          </p:cNvSpPr>
          <p:nvPr>
            <p:ph type="subTitle" idx="1"/>
          </p:nvPr>
        </p:nvSpPr>
        <p:spPr/>
        <p:txBody>
          <a:bodyPr/>
          <a:lstStyle/>
          <a:p>
            <a:pPr algn="l"/>
            <a:r>
              <a:rPr lang="en-US" dirty="0" smtClean="0"/>
              <a:t>Beginning to think </a:t>
            </a:r>
            <a:br>
              <a:rPr lang="en-US" dirty="0" smtClean="0"/>
            </a:br>
            <a:r>
              <a:rPr lang="en-US" dirty="0" smtClean="0"/>
              <a:t>about </a:t>
            </a:r>
            <a:br>
              <a:rPr lang="en-US" dirty="0" smtClean="0"/>
            </a:br>
            <a:r>
              <a:rPr lang="en-US" dirty="0" smtClean="0"/>
              <a:t>how it looks</a:t>
            </a:r>
            <a:endParaRPr lang="en-US" dirty="0"/>
          </a:p>
        </p:txBody>
      </p:sp>
      <p:sp>
        <p:nvSpPr>
          <p:cNvPr id="2" name="Date Placeholder 1"/>
          <p:cNvSpPr>
            <a:spLocks noGrp="1"/>
          </p:cNvSpPr>
          <p:nvPr>
            <p:ph type="dt" sz="half" idx="10"/>
          </p:nvPr>
        </p:nvSpPr>
        <p:spPr/>
        <p:txBody>
          <a:bodyPr/>
          <a:lstStyle/>
          <a:p>
            <a:fld id="{4CEA6871-6127-4A6E-BC4E-D24A94BE6B04}"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2</a:t>
            </a:fld>
            <a:endParaRPr lang="en-US">
              <a:solidFill>
                <a:prstClr val="black">
                  <a:tint val="75000"/>
                </a:prstClr>
              </a:solidFill>
            </a:endParaRPr>
          </a:p>
        </p:txBody>
      </p:sp>
      <p:pic>
        <p:nvPicPr>
          <p:cNvPr id="10242" name="Picture 2" descr="http://www.sapdesignguild.org/resources/vd_images/Strategy/Design_Principles_Grid.png">
            <a:hlinkClick r:id="rId2"/>
          </p:cNvPr>
          <p:cNvPicPr>
            <a:picLocks noChangeAspect="1" noChangeArrowheads="1"/>
          </p:cNvPicPr>
          <p:nvPr/>
        </p:nvPicPr>
        <p:blipFill>
          <a:blip r:embed="rId3" cstate="print"/>
          <a:srcRect/>
          <a:stretch>
            <a:fillRect/>
          </a:stretch>
        </p:blipFill>
        <p:spPr bwMode="auto">
          <a:xfrm>
            <a:off x="6119302" y="2357770"/>
            <a:ext cx="6362117" cy="3882763"/>
          </a:xfrm>
          <a:prstGeom prst="rect">
            <a:avLst/>
          </a:prstGeom>
          <a:ln>
            <a:noFill/>
          </a:ln>
          <a:effectLst/>
        </p:spPr>
      </p:pic>
    </p:spTree>
    <p:extLst>
      <p:ext uri="{BB962C8B-B14F-4D97-AF65-F5344CB8AC3E}">
        <p14:creationId xmlns:p14="http://schemas.microsoft.com/office/powerpoint/2010/main" val="1585664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675005" y="711951"/>
            <a:ext cx="5961771" cy="637354"/>
          </a:xfrm>
        </p:spPr>
        <p:txBody>
          <a:bodyPr/>
          <a:lstStyle/>
          <a:p>
            <a:r>
              <a:rPr lang="en-US" smtClean="0"/>
              <a:t>continuous engagement </a:t>
            </a:r>
            <a:br>
              <a:rPr lang="en-US" smtClean="0"/>
            </a:br>
            <a:r>
              <a:rPr lang="en-US" smtClean="0"/>
              <a:t>and sense making</a:t>
            </a:r>
            <a:endParaRPr lang="en-US" dirty="0"/>
          </a:p>
        </p:txBody>
      </p:sp>
      <p:sp>
        <p:nvSpPr>
          <p:cNvPr id="17" name="Content Placeholder 16"/>
          <p:cNvSpPr>
            <a:spLocks noGrp="1"/>
          </p:cNvSpPr>
          <p:nvPr>
            <p:ph sz="half" idx="2"/>
          </p:nvPr>
        </p:nvSpPr>
        <p:spPr>
          <a:xfrm>
            <a:off x="675005" y="1429661"/>
            <a:ext cx="5961771" cy="5738519"/>
          </a:xfrm>
        </p:spPr>
        <p:txBody>
          <a:bodyPr/>
          <a:lstStyle/>
          <a:p>
            <a:pPr marL="0" indent="0">
              <a:buNone/>
            </a:pPr>
            <a:r>
              <a:rPr lang="en-US" dirty="0" smtClean="0"/>
              <a:t>a pragmatist understanding of felt life can be used within a process of design and making, both as a way of understanding and talking about this process, but also as a way of seeing within this process that allows designers and makers to put empathy, felt life, and human experience at the center of the design process.</a:t>
            </a:r>
            <a:endParaRPr lang="en-US" dirty="0"/>
          </a:p>
        </p:txBody>
      </p:sp>
      <p:sp>
        <p:nvSpPr>
          <p:cNvPr id="2" name="Date Placeholder 1"/>
          <p:cNvSpPr>
            <a:spLocks noGrp="1"/>
          </p:cNvSpPr>
          <p:nvPr>
            <p:ph type="dt" sz="half" idx="10"/>
          </p:nvPr>
        </p:nvSpPr>
        <p:spPr/>
        <p:txBody>
          <a:bodyPr/>
          <a:lstStyle/>
          <a:p>
            <a:fld id="{F9499CD7-5D1C-45C4-84B5-A9135E1E8B02}"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20</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Aesthetics and Experience-Centered Design</a:t>
            </a:r>
            <a:endParaRPr lang="en-US" dirty="0"/>
          </a:p>
        </p:txBody>
      </p:sp>
      <p:pic>
        <p:nvPicPr>
          <p:cNvPr id="19" name="Picture 2"/>
          <p:cNvPicPr>
            <a:picLocks noGrp="1" noChangeAspect="1" noChangeArrowheads="1"/>
          </p:cNvPicPr>
          <p:nvPr>
            <p:ph sz="quarter" idx="4"/>
          </p:nvPr>
        </p:nvPicPr>
        <p:blipFill>
          <a:blip r:embed="rId2" cstate="print"/>
          <a:stretch>
            <a:fillRect/>
          </a:stretch>
        </p:blipFill>
        <p:spPr>
          <a:xfrm>
            <a:off x="6831206" y="1517970"/>
            <a:ext cx="6349913" cy="4385238"/>
          </a:xfrm>
          <a:prstGeom prst="rect">
            <a:avLst/>
          </a:prstGeom>
          <a:ln>
            <a:noFill/>
          </a:ln>
          <a:effectLst>
            <a:outerShdw blurRad="292100" dist="139700" dir="2700000" algn="tl" rotWithShape="0">
              <a:srgbClr val="333333">
                <a:alpha val="65000"/>
              </a:srgbClr>
            </a:outerShdw>
          </a:effectLst>
        </p:spPr>
      </p:pic>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66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Theoretical underpinnings</a:t>
            </a:r>
            <a:endParaRPr lang="en-US" dirty="0"/>
          </a:p>
        </p:txBody>
      </p:sp>
      <p:sp>
        <p:nvSpPr>
          <p:cNvPr id="8" name="Text Placeholder 7"/>
          <p:cNvSpPr>
            <a:spLocks noGrp="1"/>
          </p:cNvSpPr>
          <p:nvPr>
            <p:ph type="subTitle" idx="1"/>
          </p:nvPr>
        </p:nvSpPr>
        <p:spPr/>
        <p:txBody>
          <a:bodyPr/>
          <a:lstStyle/>
          <a:p>
            <a:r>
              <a:rPr lang="en-US" smtClean="0"/>
              <a:t>How the brain sees</a:t>
            </a:r>
          </a:p>
          <a:p>
            <a:r>
              <a:rPr lang="en-US" smtClean="0"/>
              <a:t>Gestalt theory</a:t>
            </a:r>
          </a:p>
          <a:p>
            <a:r>
              <a:rPr lang="en-US" smtClean="0"/>
              <a:t>Understanding?</a:t>
            </a:r>
            <a:endParaRPr lang="en-US" dirty="0"/>
          </a:p>
        </p:txBody>
      </p:sp>
      <p:sp>
        <p:nvSpPr>
          <p:cNvPr id="4" name="Date Placeholder 3"/>
          <p:cNvSpPr>
            <a:spLocks noGrp="1"/>
          </p:cNvSpPr>
          <p:nvPr>
            <p:ph type="dt" sz="half" idx="10"/>
          </p:nvPr>
        </p:nvSpPr>
        <p:spPr/>
        <p:txBody>
          <a:bodyPr/>
          <a:lstStyle/>
          <a:p>
            <a:fld id="{0ED8033C-E961-4CE9-88EF-E1980A5E432A}"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895180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smtClean="0"/>
              <a:t>vision</a:t>
            </a:r>
            <a:endParaRPr lang="en-US" dirty="0"/>
          </a:p>
        </p:txBody>
      </p:sp>
      <p:sp>
        <p:nvSpPr>
          <p:cNvPr id="261123" name="Rectangle 3"/>
          <p:cNvSpPr>
            <a:spLocks noGrp="1" noChangeArrowheads="1"/>
          </p:cNvSpPr>
          <p:nvPr>
            <p:ph sz="half" idx="2"/>
          </p:nvPr>
        </p:nvSpPr>
        <p:spPr/>
        <p:txBody>
          <a:bodyPr/>
          <a:lstStyle/>
          <a:p>
            <a:pPr marL="0" indent="0" algn="ctr">
              <a:buNone/>
            </a:pPr>
            <a:r>
              <a:rPr lang="en-US" dirty="0" smtClean="0"/>
              <a:t>a description that is useful to the viewer</a:t>
            </a:r>
            <a:endParaRPr lang="en-US" dirty="0"/>
          </a:p>
        </p:txBody>
      </p:sp>
      <p:sp>
        <p:nvSpPr>
          <p:cNvPr id="10" name="Text Placeholder 9"/>
          <p:cNvSpPr>
            <a:spLocks noGrp="1"/>
          </p:cNvSpPr>
          <p:nvPr>
            <p:ph type="body" sz="quarter" idx="3"/>
          </p:nvPr>
        </p:nvSpPr>
        <p:spPr/>
        <p:txBody>
          <a:bodyPr/>
          <a:lstStyle/>
          <a:p>
            <a:r>
              <a:rPr lang="en-US" smtClean="0"/>
              <a:t>a process that produces from images of the external world </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876EF287-FC0E-4A8C-B448-93F02F60285B}"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22</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a:t>
            </a:r>
            <a:endParaRPr lang="en-US" dirty="0"/>
          </a:p>
        </p:txBody>
      </p:sp>
      <p:pic>
        <p:nvPicPr>
          <p:cNvPr id="261125" name="Picture 5" descr="MCj03633440000[1]"/>
          <p:cNvPicPr>
            <a:picLocks noChangeAspect="1" noChangeArrowheads="1"/>
          </p:cNvPicPr>
          <p:nvPr/>
        </p:nvPicPr>
        <p:blipFill>
          <a:blip r:embed="rId3" cstate="print"/>
          <a:srcRect/>
          <a:stretch>
            <a:fillRect/>
          </a:stretch>
        </p:blipFill>
        <p:spPr bwMode="auto">
          <a:xfrm>
            <a:off x="1770352" y="1795427"/>
            <a:ext cx="9905353" cy="27562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506"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Rectangle 25"/>
          <p:cNvSpPr/>
          <p:nvPr/>
        </p:nvSpPr>
        <p:spPr>
          <a:xfrm>
            <a:off x="7590855" y="1254552"/>
            <a:ext cx="4313232" cy="364843"/>
          </a:xfrm>
          <a:prstGeom prst="rect">
            <a:avLst/>
          </a:prstGeom>
        </p:spPr>
        <p:txBody>
          <a:bodyPr wrap="none">
            <a:spAutoFit/>
          </a:bodyPr>
          <a:lstStyle/>
          <a:p>
            <a:pPr algn="ctr" eaLnBrk="1" hangingPunct="1"/>
            <a:r>
              <a:rPr lang="en-US" sz="1771" dirty="0">
                <a:solidFill>
                  <a:prstClr val="black"/>
                </a:solidFill>
                <a:latin typeface="Calibri"/>
              </a:rPr>
              <a:t>and not cluttered with irrelevant information</a:t>
            </a:r>
          </a:p>
        </p:txBody>
      </p:sp>
      <p:cxnSp>
        <p:nvCxnSpPr>
          <p:cNvPr id="31" name="Straight Connector 30"/>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705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smtClean="0"/>
              <a:t>we see</a:t>
            </a:r>
            <a:endParaRPr lang="en-US" dirty="0"/>
          </a:p>
        </p:txBody>
      </p:sp>
      <p:sp>
        <p:nvSpPr>
          <p:cNvPr id="261123" name="Rectangle 3"/>
          <p:cNvSpPr>
            <a:spLocks noGrp="1" noChangeArrowheads="1"/>
          </p:cNvSpPr>
          <p:nvPr>
            <p:ph sz="half" idx="2"/>
          </p:nvPr>
        </p:nvSpPr>
        <p:spPr>
          <a:xfrm>
            <a:off x="675005" y="1240169"/>
            <a:ext cx="5961771" cy="5903207"/>
          </a:xfrm>
        </p:spPr>
        <p:txBody>
          <a:bodyPr/>
          <a:lstStyle/>
          <a:p>
            <a:pPr marL="0" indent="0" algn="ctr">
              <a:buNone/>
            </a:pPr>
            <a:r>
              <a:rPr lang="en-US" dirty="0" smtClean="0"/>
              <a:t>what's in front of us, </a:t>
            </a:r>
            <a:br>
              <a:rPr lang="en-US" dirty="0" smtClean="0"/>
            </a:br>
            <a:r>
              <a:rPr lang="en-US" dirty="0" smtClean="0"/>
              <a:t>not what's all around us</a:t>
            </a:r>
            <a:endParaRPr lang="en-US" dirty="0"/>
          </a:p>
        </p:txBody>
      </p:sp>
      <p:sp>
        <p:nvSpPr>
          <p:cNvPr id="10" name="Text Placeholder 9"/>
          <p:cNvSpPr>
            <a:spLocks noGrp="1"/>
          </p:cNvSpPr>
          <p:nvPr>
            <p:ph type="body" sz="quarter" idx="3"/>
          </p:nvPr>
        </p:nvSpPr>
        <p:spPr/>
        <p:txBody>
          <a:bodyPr/>
          <a:lstStyle/>
          <a:p>
            <a:r>
              <a:rPr lang="en-US" smtClean="0"/>
              <a:t>at best, ours is an abstract appreciation of our world</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AF3E7EAC-CAC2-4417-AEFC-CB691739BC12}"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23</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sp>
        <p:nvSpPr>
          <p:cNvPr id="19" name="Rectangle 3"/>
          <p:cNvSpPr txBox="1">
            <a:spLocks noChangeArrowheads="1"/>
          </p:cNvSpPr>
          <p:nvPr/>
        </p:nvSpPr>
        <p:spPr>
          <a:xfrm>
            <a:off x="675005" y="4253933"/>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see in perspective</a:t>
            </a:r>
          </a:p>
        </p:txBody>
      </p:sp>
      <p:sp>
        <p:nvSpPr>
          <p:cNvPr id="12" name="Rectangle 3"/>
          <p:cNvSpPr txBox="1">
            <a:spLocks noChangeArrowheads="1"/>
          </p:cNvSpPr>
          <p:nvPr/>
        </p:nvSpPr>
        <p:spPr>
          <a:xfrm>
            <a:off x="675005" y="2782941"/>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surface, not volume</a:t>
            </a:r>
          </a:p>
        </p:txBody>
      </p:sp>
      <p:pic>
        <p:nvPicPr>
          <p:cNvPr id="13" name="Picture 6"/>
          <p:cNvPicPr>
            <a:picLocks noChangeAspect="1" noChangeArrowheads="1"/>
          </p:cNvPicPr>
          <p:nvPr/>
        </p:nvPicPr>
        <p:blipFill>
          <a:blip r:embed="rId3" cstate="print"/>
          <a:stretch>
            <a:fillRect/>
          </a:stretch>
        </p:blipFill>
        <p:spPr bwMode="auto">
          <a:xfrm>
            <a:off x="6854634" y="1134651"/>
            <a:ext cx="5986874" cy="3503583"/>
          </a:xfrm>
          <a:prstGeom prst="rect">
            <a:avLst/>
          </a:prstGeom>
          <a:ln>
            <a:noFill/>
          </a:ln>
          <a:effectLst/>
        </p:spPr>
      </p:pic>
      <p:sp>
        <p:nvSpPr>
          <p:cNvPr id="15" name="Rectangle 3"/>
          <p:cNvSpPr txBox="1">
            <a:spLocks noChangeArrowheads="1"/>
          </p:cNvSpPr>
          <p:nvPr/>
        </p:nvSpPr>
        <p:spPr>
          <a:xfrm>
            <a:off x="675005" y="3494949"/>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in 2D, not 3D</a:t>
            </a:r>
          </a:p>
        </p:txBody>
      </p:sp>
      <p:pic>
        <p:nvPicPr>
          <p:cNvPr id="17"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671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984" y="1776780"/>
            <a:ext cx="10119783" cy="488541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13"/>
          <p:cNvSpPr>
            <a:spLocks noGrp="1"/>
          </p:cNvSpPr>
          <p:nvPr>
            <p:ph type="body" idx="1"/>
          </p:nvPr>
        </p:nvSpPr>
        <p:spPr/>
        <p:txBody>
          <a:bodyPr/>
          <a:lstStyle/>
          <a:p>
            <a:r>
              <a:rPr lang="en-US" smtClean="0"/>
              <a:t>we see</a:t>
            </a:r>
            <a:endParaRPr lang="en-US" dirty="0"/>
          </a:p>
        </p:txBody>
      </p:sp>
      <p:sp>
        <p:nvSpPr>
          <p:cNvPr id="261123" name="Rectangle 3"/>
          <p:cNvSpPr>
            <a:spLocks noGrp="1" noChangeArrowheads="1"/>
          </p:cNvSpPr>
          <p:nvPr>
            <p:ph sz="half" idx="2"/>
          </p:nvPr>
        </p:nvSpPr>
        <p:spPr/>
        <p:txBody>
          <a:bodyPr/>
          <a:lstStyle/>
          <a:p>
            <a:pPr marL="0" indent="0" algn="ctr">
              <a:buNone/>
            </a:pPr>
            <a:r>
              <a:rPr lang="en-US" dirty="0" smtClean="0"/>
              <a:t>what's in front of us, </a:t>
            </a:r>
            <a:br>
              <a:rPr lang="en-US" dirty="0" smtClean="0"/>
            </a:br>
            <a:r>
              <a:rPr lang="en-US" dirty="0" smtClean="0"/>
              <a:t>not what's all around us</a:t>
            </a:r>
            <a:endParaRPr lang="en-US" dirty="0"/>
          </a:p>
        </p:txBody>
      </p:sp>
      <p:sp>
        <p:nvSpPr>
          <p:cNvPr id="10" name="Text Placeholder 9"/>
          <p:cNvSpPr>
            <a:spLocks noGrp="1"/>
          </p:cNvSpPr>
          <p:nvPr>
            <p:ph type="body" sz="quarter" idx="3"/>
          </p:nvPr>
        </p:nvSpPr>
        <p:spPr/>
        <p:txBody>
          <a:bodyPr/>
          <a:lstStyle/>
          <a:p>
            <a:r>
              <a:rPr lang="en-US" smtClean="0"/>
              <a:t>at best, ours is an abstract appreciation of our world</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D431B68B-5707-4D23-A7F8-CB8A0B6835BD}"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24</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pic>
        <p:nvPicPr>
          <p:cNvPr id="17"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356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smtClean="0"/>
              <a:t>we see</a:t>
            </a:r>
            <a:endParaRPr lang="en-US" dirty="0"/>
          </a:p>
        </p:txBody>
      </p:sp>
      <p:sp>
        <p:nvSpPr>
          <p:cNvPr id="261123" name="Rectangle 3"/>
          <p:cNvSpPr>
            <a:spLocks noGrp="1" noChangeArrowheads="1"/>
          </p:cNvSpPr>
          <p:nvPr>
            <p:ph sz="half" idx="2"/>
          </p:nvPr>
        </p:nvSpPr>
        <p:spPr/>
        <p:txBody>
          <a:bodyPr/>
          <a:lstStyle/>
          <a:p>
            <a:pPr marL="0" indent="0" algn="ctr">
              <a:buNone/>
            </a:pPr>
            <a:r>
              <a:rPr lang="en-US" dirty="0" smtClean="0"/>
              <a:t>what's in front of us, </a:t>
            </a:r>
            <a:br>
              <a:rPr lang="en-US" dirty="0" smtClean="0"/>
            </a:br>
            <a:r>
              <a:rPr lang="en-US" dirty="0" smtClean="0"/>
              <a:t>not what's all around us</a:t>
            </a:r>
            <a:endParaRPr lang="en-US" dirty="0"/>
          </a:p>
        </p:txBody>
      </p:sp>
      <p:sp>
        <p:nvSpPr>
          <p:cNvPr id="10" name="Text Placeholder 9"/>
          <p:cNvSpPr>
            <a:spLocks noGrp="1"/>
          </p:cNvSpPr>
          <p:nvPr>
            <p:ph type="body" sz="quarter" idx="3"/>
          </p:nvPr>
        </p:nvSpPr>
        <p:spPr/>
        <p:txBody>
          <a:bodyPr/>
          <a:lstStyle/>
          <a:p>
            <a:r>
              <a:rPr lang="en-US" smtClean="0"/>
              <a:t>at best, ours is an abstract appreciation of our world</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B117FF61-6AD9-4744-8EC4-4D008870C36A}"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25</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sp>
        <p:nvSpPr>
          <p:cNvPr id="12" name="Rectangle 3"/>
          <p:cNvSpPr txBox="1">
            <a:spLocks noChangeArrowheads="1"/>
          </p:cNvSpPr>
          <p:nvPr/>
        </p:nvSpPr>
        <p:spPr>
          <a:xfrm>
            <a:off x="675005" y="3673233"/>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Don’t believe your eyes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667" t="29598" r="22769" b="35201"/>
          <a:stretch/>
        </p:blipFill>
        <p:spPr bwMode="auto">
          <a:xfrm>
            <a:off x="8433505" y="3222761"/>
            <a:ext cx="1069065" cy="171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7677337" y="2354483"/>
            <a:ext cx="2802537" cy="3291948"/>
            <a:chOff x="5412742" y="2127454"/>
            <a:chExt cx="2532307" cy="2974527"/>
          </a:xfrm>
        </p:grpSpPr>
        <p:sp>
          <p:nvSpPr>
            <p:cNvPr id="5" name="Rectangle 4"/>
            <p:cNvSpPr/>
            <p:nvPr/>
          </p:nvSpPr>
          <p:spPr>
            <a:xfrm rot="1585593">
              <a:off x="5412742" y="3168743"/>
              <a:ext cx="1104925" cy="1164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656">
                <a:solidFill>
                  <a:prstClr val="white"/>
                </a:solidFill>
              </a:endParaRPr>
            </a:p>
          </p:txBody>
        </p:sp>
        <p:sp>
          <p:nvSpPr>
            <p:cNvPr id="21" name="Rectangle 20"/>
            <p:cNvSpPr/>
            <p:nvPr/>
          </p:nvSpPr>
          <p:spPr>
            <a:xfrm rot="1708755">
              <a:off x="6840124" y="3688059"/>
              <a:ext cx="1104925" cy="1164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656">
                <a:solidFill>
                  <a:prstClr val="white"/>
                </a:solidFill>
              </a:endParaRPr>
            </a:p>
          </p:txBody>
        </p:sp>
        <p:sp>
          <p:nvSpPr>
            <p:cNvPr id="22" name="Rectangle 21"/>
            <p:cNvSpPr/>
            <p:nvPr/>
          </p:nvSpPr>
          <p:spPr>
            <a:xfrm rot="1585593" flipH="1">
              <a:off x="6769220" y="2869604"/>
              <a:ext cx="662572" cy="121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656">
                <a:solidFill>
                  <a:prstClr val="white"/>
                </a:solidFill>
              </a:endParaRPr>
            </a:p>
          </p:txBody>
        </p:sp>
        <p:sp>
          <p:nvSpPr>
            <p:cNvPr id="23" name="Rectangle 22"/>
            <p:cNvSpPr/>
            <p:nvPr/>
          </p:nvSpPr>
          <p:spPr>
            <a:xfrm rot="1585593" flipH="1">
              <a:off x="5870746" y="2127454"/>
              <a:ext cx="662572" cy="121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656">
                <a:solidFill>
                  <a:prstClr val="white"/>
                </a:solidFill>
              </a:endParaRPr>
            </a:p>
          </p:txBody>
        </p:sp>
        <p:sp>
          <p:nvSpPr>
            <p:cNvPr id="24" name="Rectangle 23"/>
            <p:cNvSpPr/>
            <p:nvPr/>
          </p:nvSpPr>
          <p:spPr>
            <a:xfrm rot="6462617" flipH="1">
              <a:off x="6594737" y="2168159"/>
              <a:ext cx="662572" cy="121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656">
                <a:solidFill>
                  <a:prstClr val="white"/>
                </a:solidFill>
              </a:endParaRPr>
            </a:p>
          </p:txBody>
        </p:sp>
        <p:sp>
          <p:nvSpPr>
            <p:cNvPr id="25" name="Rectangle 24"/>
            <p:cNvSpPr/>
            <p:nvPr/>
          </p:nvSpPr>
          <p:spPr>
            <a:xfrm rot="6462617" flipH="1">
              <a:off x="6201995" y="4162772"/>
              <a:ext cx="662572" cy="121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656">
                <a:solidFill>
                  <a:prstClr val="white"/>
                </a:solidFill>
              </a:endParaRPr>
            </a:p>
          </p:txBody>
        </p:sp>
      </p:grpSp>
      <p:pic>
        <p:nvPicPr>
          <p:cNvPr id="26"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16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smtClean="0"/>
              <a:t>we see</a:t>
            </a:r>
            <a:endParaRPr lang="en-US" dirty="0"/>
          </a:p>
        </p:txBody>
      </p:sp>
      <p:sp>
        <p:nvSpPr>
          <p:cNvPr id="261123" name="Rectangle 3"/>
          <p:cNvSpPr>
            <a:spLocks noGrp="1" noChangeArrowheads="1"/>
          </p:cNvSpPr>
          <p:nvPr>
            <p:ph sz="half" idx="2"/>
          </p:nvPr>
        </p:nvSpPr>
        <p:spPr/>
        <p:txBody>
          <a:bodyPr/>
          <a:lstStyle/>
          <a:p>
            <a:pPr marL="0" indent="0" algn="ctr">
              <a:buNone/>
            </a:pPr>
            <a:r>
              <a:rPr lang="en-US" dirty="0" smtClean="0"/>
              <a:t>what's in front of us, </a:t>
            </a:r>
            <a:br>
              <a:rPr lang="en-US" dirty="0" smtClean="0"/>
            </a:br>
            <a:r>
              <a:rPr lang="en-US" dirty="0" smtClean="0"/>
              <a:t>not what's all around us</a:t>
            </a:r>
            <a:endParaRPr lang="en-US" dirty="0"/>
          </a:p>
        </p:txBody>
      </p:sp>
      <p:sp>
        <p:nvSpPr>
          <p:cNvPr id="10" name="Text Placeholder 9"/>
          <p:cNvSpPr>
            <a:spLocks noGrp="1"/>
          </p:cNvSpPr>
          <p:nvPr>
            <p:ph type="body" sz="quarter" idx="3"/>
          </p:nvPr>
        </p:nvSpPr>
        <p:spPr/>
        <p:txBody>
          <a:bodyPr/>
          <a:lstStyle/>
          <a:p>
            <a:r>
              <a:rPr lang="en-US" smtClean="0"/>
              <a:t>at best, ours is an abstract appreciation of our world</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B117FF61-6AD9-4744-8EC4-4D008870C36A}"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26</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sp>
        <p:nvSpPr>
          <p:cNvPr id="12" name="Rectangle 3"/>
          <p:cNvSpPr txBox="1">
            <a:spLocks noChangeArrowheads="1"/>
          </p:cNvSpPr>
          <p:nvPr/>
        </p:nvSpPr>
        <p:spPr>
          <a:xfrm>
            <a:off x="675005" y="3673233"/>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Don’t believe your eyes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667" t="29598" r="22769" b="35201"/>
          <a:stretch/>
        </p:blipFill>
        <p:spPr bwMode="auto">
          <a:xfrm>
            <a:off x="8433505" y="3222761"/>
            <a:ext cx="1069065" cy="171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102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smtClean="0"/>
              <a:t>we see</a:t>
            </a:r>
            <a:endParaRPr lang="en-US" dirty="0"/>
          </a:p>
        </p:txBody>
      </p:sp>
      <p:sp>
        <p:nvSpPr>
          <p:cNvPr id="261123" name="Rectangle 3"/>
          <p:cNvSpPr>
            <a:spLocks noGrp="1" noChangeArrowheads="1"/>
          </p:cNvSpPr>
          <p:nvPr>
            <p:ph sz="half" idx="2"/>
          </p:nvPr>
        </p:nvSpPr>
        <p:spPr/>
        <p:txBody>
          <a:bodyPr/>
          <a:lstStyle/>
          <a:p>
            <a:pPr marL="0" indent="0" algn="ctr">
              <a:buNone/>
            </a:pPr>
            <a:r>
              <a:rPr lang="en-US" dirty="0" smtClean="0"/>
              <a:t>what's in front of us, </a:t>
            </a:r>
            <a:br>
              <a:rPr lang="en-US" dirty="0" smtClean="0"/>
            </a:br>
            <a:r>
              <a:rPr lang="en-US" dirty="0" smtClean="0"/>
              <a:t>not what's all around us</a:t>
            </a:r>
            <a:endParaRPr lang="en-US" dirty="0"/>
          </a:p>
        </p:txBody>
      </p:sp>
      <p:sp>
        <p:nvSpPr>
          <p:cNvPr id="10" name="Text Placeholder 9"/>
          <p:cNvSpPr>
            <a:spLocks noGrp="1"/>
          </p:cNvSpPr>
          <p:nvPr>
            <p:ph type="body" sz="quarter" idx="3"/>
          </p:nvPr>
        </p:nvSpPr>
        <p:spPr/>
        <p:txBody>
          <a:bodyPr/>
          <a:lstStyle/>
          <a:p>
            <a:r>
              <a:rPr lang="en-US" smtClean="0"/>
              <a:t>at best, ours is an abstract appreciation of our world</a:t>
            </a:r>
            <a:endParaRPr lang="en-US" dirty="0"/>
          </a:p>
        </p:txBody>
      </p:sp>
      <p:sp>
        <p:nvSpPr>
          <p:cNvPr id="6" name="Date Placeholder 3"/>
          <p:cNvSpPr>
            <a:spLocks noGrp="1"/>
          </p:cNvSpPr>
          <p:nvPr>
            <p:ph type="dt" sz="half" idx="10"/>
          </p:nvPr>
        </p:nvSpPr>
        <p:spPr/>
        <p:txBody>
          <a:bodyPr/>
          <a:lstStyle/>
          <a:p>
            <a:fld id="{B117FF61-6AD9-4744-8EC4-4D008870C36A}"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27</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sp>
        <p:nvSpPr>
          <p:cNvPr id="12" name="Rectangle 3"/>
          <p:cNvSpPr txBox="1">
            <a:spLocks noChangeArrowheads="1"/>
          </p:cNvSpPr>
          <p:nvPr/>
        </p:nvSpPr>
        <p:spPr>
          <a:xfrm>
            <a:off x="675005" y="3673233"/>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Don’t believe your eyes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667" t="29598" r="22769" b="35201"/>
          <a:stretch/>
        </p:blipFill>
        <p:spPr bwMode="auto">
          <a:xfrm>
            <a:off x="8433505" y="3222761"/>
            <a:ext cx="1069065" cy="171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833" t="25775" r="5000" b="8631"/>
          <a:stretch/>
        </p:blipFill>
        <p:spPr bwMode="auto">
          <a:xfrm>
            <a:off x="6325217" y="3035936"/>
            <a:ext cx="4975560" cy="320459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215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smtClean="0"/>
              <a:t>we don't see </a:t>
            </a:r>
            <a:endParaRPr lang="en-US" dirty="0"/>
          </a:p>
        </p:txBody>
      </p:sp>
      <p:sp>
        <p:nvSpPr>
          <p:cNvPr id="261123" name="Rectangle 3"/>
          <p:cNvSpPr>
            <a:spLocks noGrp="1" noChangeArrowheads="1"/>
          </p:cNvSpPr>
          <p:nvPr>
            <p:ph sz="half" idx="2"/>
          </p:nvPr>
        </p:nvSpPr>
        <p:spPr/>
        <p:txBody>
          <a:bodyPr/>
          <a:lstStyle/>
          <a:p>
            <a:pPr marL="0" indent="0" algn="ctr">
              <a:buNone/>
            </a:pPr>
            <a:r>
              <a:rPr lang="en-US" dirty="0" smtClean="0"/>
              <a:t>discrete objects</a:t>
            </a:r>
            <a:endParaRPr lang="en-US" dirty="0"/>
          </a:p>
        </p:txBody>
      </p:sp>
      <p:sp>
        <p:nvSpPr>
          <p:cNvPr id="18" name="Text Placeholder 9"/>
          <p:cNvSpPr>
            <a:spLocks noGrp="1"/>
          </p:cNvSpPr>
          <p:nvPr>
            <p:ph type="body" sz="quarter" idx="3"/>
          </p:nvPr>
        </p:nvSpPr>
        <p:spPr/>
        <p:txBody>
          <a:bodyPr/>
          <a:lstStyle/>
          <a:p>
            <a:r>
              <a:rPr lang="en-US" smtClean="0"/>
              <a:t>at best, ours is an abstract appreciation of our world</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05578FE1-C62D-4880-98F2-B06107F12015}"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28</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sp>
        <p:nvSpPr>
          <p:cNvPr id="12" name="Rectangle 3"/>
          <p:cNvSpPr txBox="1">
            <a:spLocks noChangeArrowheads="1"/>
          </p:cNvSpPr>
          <p:nvPr/>
        </p:nvSpPr>
        <p:spPr>
          <a:xfrm>
            <a:off x="432344" y="4467924"/>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rather we see surfaces and the boundaries between them</a:t>
            </a:r>
          </a:p>
        </p:txBody>
      </p:sp>
      <p:pic>
        <p:nvPicPr>
          <p:cNvPr id="16" name="Picture 2" descr="http://photo.goodreads.com/books/1178769811l/83562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a:blip r:embed="rId5" cstate="print"/>
          <a:stretch>
            <a:fillRect/>
          </a:stretch>
        </p:blipFill>
        <p:spPr bwMode="auto">
          <a:xfrm>
            <a:off x="6854634" y="1134651"/>
            <a:ext cx="5986874" cy="3503583"/>
          </a:xfrm>
          <a:prstGeom prst="rect">
            <a:avLst/>
          </a:prstGeom>
          <a:ln>
            <a:noFill/>
          </a:ln>
          <a:effectLst/>
        </p:spPr>
      </p:pic>
      <p:cxnSp>
        <p:nvCxnSpPr>
          <p:cNvPr id="24" name="Straight Connector 23"/>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88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r>
              <a:rPr lang="en-US" dirty="0" smtClean="0"/>
              <a:t>mental images are not complete</a:t>
            </a:r>
            <a:endParaRPr lang="en-US" dirty="0"/>
          </a:p>
        </p:txBody>
      </p:sp>
      <p:sp>
        <p:nvSpPr>
          <p:cNvPr id="261123" name="Rectangle 3"/>
          <p:cNvSpPr>
            <a:spLocks noGrp="1" noChangeArrowheads="1"/>
          </p:cNvSpPr>
          <p:nvPr>
            <p:ph sz="half" idx="2"/>
          </p:nvPr>
        </p:nvSpPr>
        <p:spPr>
          <a:xfrm>
            <a:off x="675005" y="2698610"/>
            <a:ext cx="5869474" cy="330732"/>
          </a:xfrm>
        </p:spPr>
        <p:style>
          <a:lnRef idx="1">
            <a:schemeClr val="accent4"/>
          </a:lnRef>
          <a:fillRef idx="3">
            <a:schemeClr val="accent4"/>
          </a:fillRef>
          <a:effectRef idx="2">
            <a:schemeClr val="accent4"/>
          </a:effectRef>
          <a:fontRef idx="minor">
            <a:schemeClr val="lt1"/>
          </a:fontRef>
        </p:style>
        <p:txBody>
          <a:bodyPr wrap="square">
            <a:spAutoFit/>
          </a:bodyPr>
          <a:lstStyle/>
          <a:p>
            <a:pPr marL="0" indent="0" algn="ctr">
              <a:buNone/>
            </a:pPr>
            <a:r>
              <a:rPr lang="en-US" sz="1549" dirty="0"/>
              <a:t>they are fragmentary parts of a complete image</a:t>
            </a:r>
          </a:p>
        </p:txBody>
      </p:sp>
      <p:sp>
        <p:nvSpPr>
          <p:cNvPr id="10" name="Text Placeholder 9"/>
          <p:cNvSpPr>
            <a:spLocks noGrp="1"/>
          </p:cNvSpPr>
          <p:nvPr>
            <p:ph type="body" sz="quarter" idx="3"/>
          </p:nvPr>
        </p:nvSpPr>
        <p:spPr/>
        <p:txBody>
          <a:bodyPr>
            <a:normAutofit/>
          </a:bodyPr>
          <a:lstStyle/>
          <a:p>
            <a:r>
              <a:rPr lang="en-US" dirty="0" smtClean="0"/>
              <a:t>recognition of shapes as things are limited</a:t>
            </a:r>
            <a:endParaRPr lang="en-US" dirty="0"/>
          </a:p>
        </p:txBody>
      </p:sp>
      <p:sp>
        <p:nvSpPr>
          <p:cNvPr id="11" name="Content Placeholder 10"/>
          <p:cNvSpPr>
            <a:spLocks noGrp="1"/>
          </p:cNvSpPr>
          <p:nvPr>
            <p:ph sz="quarter" idx="4"/>
          </p:nvPr>
        </p:nvSpPr>
        <p:spPr/>
        <p:txBody>
          <a:body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6" name="Date Placeholder 3"/>
          <p:cNvSpPr>
            <a:spLocks noGrp="1"/>
          </p:cNvSpPr>
          <p:nvPr>
            <p:ph type="dt" sz="half" idx="10"/>
          </p:nvPr>
        </p:nvSpPr>
        <p:spPr/>
        <p:txBody>
          <a:bodyPr/>
          <a:lstStyle/>
          <a:p>
            <a:fld id="{5A95CAD3-597D-4047-87AE-C17B77587084}"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29</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dirty="0" smtClean="0"/>
              <a:t>How the brain sees - vision</a:t>
            </a:r>
            <a:endParaRPr lang="en-US" dirty="0"/>
          </a:p>
        </p:txBody>
      </p:sp>
      <p:pic>
        <p:nvPicPr>
          <p:cNvPr id="15" name="Picture 29"/>
          <p:cNvPicPr>
            <a:picLocks noChangeAspect="1" noChangeArrowheads="1"/>
          </p:cNvPicPr>
          <p:nvPr/>
        </p:nvPicPr>
        <p:blipFill>
          <a:blip r:embed="rId3" cstate="print"/>
          <a:stretch>
            <a:fillRect/>
          </a:stretch>
        </p:blipFill>
        <p:spPr>
          <a:xfrm>
            <a:off x="6854633" y="1133027"/>
            <a:ext cx="5964113" cy="5964113"/>
          </a:xfrm>
          <a:prstGeom prst="rect">
            <a:avLst/>
          </a:prstGeom>
          <a:ln>
            <a:noFill/>
          </a:ln>
          <a:effectLst/>
        </p:spPr>
      </p:pic>
      <p:pic>
        <p:nvPicPr>
          <p:cNvPr id="16" name="Picture 2" descr="http://photo.goodreads.com/books/1178769811l/83562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ectangle 3"/>
          <p:cNvSpPr txBox="1">
            <a:spLocks noChangeArrowheads="1"/>
          </p:cNvSpPr>
          <p:nvPr/>
        </p:nvSpPr>
        <p:spPr>
          <a:xfrm>
            <a:off x="675005" y="4300908"/>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rather we see surfaces and the boundaries between them</a:t>
            </a:r>
          </a:p>
        </p:txBody>
      </p:sp>
      <p:cxnSp>
        <p:nvCxnSpPr>
          <p:cNvPr id="19" name="Straight Connector 18"/>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51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Let’s consider a bit of theory before delving deeper</a:t>
            </a:r>
            <a:endParaRPr lang="en-US" dirty="0"/>
          </a:p>
        </p:txBody>
      </p:sp>
      <p:sp>
        <p:nvSpPr>
          <p:cNvPr id="2" name="Date Placeholder 1"/>
          <p:cNvSpPr>
            <a:spLocks noGrp="1"/>
          </p:cNvSpPr>
          <p:nvPr>
            <p:ph type="dt" sz="half" idx="10"/>
          </p:nvPr>
        </p:nvSpPr>
        <p:spPr/>
        <p:txBody>
          <a:bodyPr/>
          <a:lstStyle/>
          <a:p>
            <a:fld id="{C1716235-CD38-4AA2-8731-37456A2B2E61}"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tint val="75000"/>
                  </a:prstClr>
                </a:solidFill>
              </a:rPr>
              <a:pPr/>
              <a:t>3</a:t>
            </a:fld>
            <a:endParaRPr lang="en-US" dirty="0">
              <a:solidFill>
                <a:prstClr val="black">
                  <a:tint val="75000"/>
                </a:prstClr>
              </a:solidFill>
            </a:endParaRPr>
          </a:p>
        </p:txBody>
      </p:sp>
      <p:cxnSp>
        <p:nvCxnSpPr>
          <p:cNvPr id="8" name="Straight Connector 7"/>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http://www.laniercreative.com/designblog/wp-content/uploads/2010/04/GD-Theor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5" y="5734544"/>
            <a:ext cx="1304331" cy="1599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4"/>
          </p:cNvPr>
          <p:cNvPicPr>
            <a:picLocks noChangeAspect="1"/>
          </p:cNvPicPr>
          <p:nvPr/>
        </p:nvPicPr>
        <p:blipFill>
          <a:blip r:embed="rId5"/>
          <a:stretch>
            <a:fillRect/>
          </a:stretch>
        </p:blipFill>
        <p:spPr>
          <a:xfrm>
            <a:off x="1573243" y="4599747"/>
            <a:ext cx="4891229" cy="2695271"/>
          </a:xfrm>
          <a:prstGeom prst="rect">
            <a:avLst/>
          </a:prstGeom>
          <a:ln>
            <a:noFill/>
          </a:ln>
          <a:effectLst>
            <a:outerShdw blurRad="292100" dist="139700" dir="2700000" algn="tl" rotWithShape="0">
              <a:srgbClr val="333333">
                <a:alpha val="65000"/>
              </a:srgbClr>
            </a:outerShdw>
          </a:effectLst>
        </p:spPr>
      </p:pic>
      <p:pic>
        <p:nvPicPr>
          <p:cNvPr id="1028" name="Picture 4" descr="Color Theory for Web Design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6875" y="2276951"/>
            <a:ext cx="4891229" cy="3912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acrl.ala.org/techconnect/wp-content/uploads/2012/04/design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959" y="2144826"/>
            <a:ext cx="5523715" cy="165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5043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a:xfrm>
            <a:off x="675005" y="711951"/>
            <a:ext cx="5961771" cy="637354"/>
          </a:xfrm>
        </p:spPr>
        <p:txBody>
          <a:bodyPr/>
          <a:lstStyle/>
          <a:p>
            <a:r>
              <a:rPr lang="en-US" smtClean="0"/>
              <a:t>we use conceptual knowledge of our world to categorize mental images</a:t>
            </a:r>
            <a:endParaRPr lang="en-US" dirty="0"/>
          </a:p>
        </p:txBody>
      </p:sp>
      <p:sp>
        <p:nvSpPr>
          <p:cNvPr id="261123" name="Rectangle 3"/>
          <p:cNvSpPr>
            <a:spLocks noGrp="1" noChangeArrowheads="1"/>
          </p:cNvSpPr>
          <p:nvPr>
            <p:ph sz="half" idx="2"/>
          </p:nvPr>
        </p:nvSpPr>
        <p:spPr>
          <a:xfrm>
            <a:off x="675005" y="1515497"/>
            <a:ext cx="5961771" cy="5652683"/>
          </a:xfrm>
        </p:spPr>
        <p:txBody>
          <a:bodyPr/>
          <a:lstStyle/>
          <a:p>
            <a:pPr marL="0" indent="0" algn="ctr">
              <a:buNone/>
            </a:pPr>
            <a:r>
              <a:rPr lang="en-US" dirty="0" smtClean="0"/>
              <a:t>not the characteristics of the image itself</a:t>
            </a:r>
            <a:endParaRPr lang="en-US" dirty="0"/>
          </a:p>
        </p:txBody>
      </p:sp>
      <p:sp>
        <p:nvSpPr>
          <p:cNvPr id="10" name="Text Placeholder 9"/>
          <p:cNvSpPr>
            <a:spLocks noGrp="1"/>
          </p:cNvSpPr>
          <p:nvPr>
            <p:ph type="body" sz="quarter" idx="3"/>
          </p:nvPr>
        </p:nvSpPr>
        <p:spPr/>
        <p:txBody>
          <a:bodyPr/>
          <a:lstStyle/>
          <a:p>
            <a:r>
              <a:rPr lang="en-US" smtClean="0"/>
              <a:t>recognition of shapes as things are limited</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598D6631-643D-4DDE-93E4-B10B0C37A253}"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30</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How the brain sees - vision</a:t>
            </a:r>
            <a:endParaRPr lang="en-US" dirty="0"/>
          </a:p>
        </p:txBody>
      </p:sp>
      <p:sp>
        <p:nvSpPr>
          <p:cNvPr id="12" name="Rectangle 3"/>
          <p:cNvSpPr txBox="1">
            <a:spLocks noChangeArrowheads="1"/>
          </p:cNvSpPr>
          <p:nvPr/>
        </p:nvSpPr>
        <p:spPr>
          <a:xfrm>
            <a:off x="675005" y="5003036"/>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images are ambiguous</a:t>
            </a:r>
          </a:p>
        </p:txBody>
      </p:sp>
      <p:pic>
        <p:nvPicPr>
          <p:cNvPr id="16" name="Picture 2" descr="http://photo.goodreads.com/books/1178769811l/83562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 y="5533022"/>
            <a:ext cx="1128623" cy="171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29"/>
          <p:cNvPicPr>
            <a:picLocks noChangeAspect="1" noChangeArrowheads="1"/>
          </p:cNvPicPr>
          <p:nvPr/>
        </p:nvPicPr>
        <p:blipFill>
          <a:blip r:embed="rId5" cstate="print"/>
          <a:stretch>
            <a:fillRect/>
          </a:stretch>
        </p:blipFill>
        <p:spPr>
          <a:xfrm>
            <a:off x="6854633" y="1133027"/>
            <a:ext cx="5964113" cy="5964113"/>
          </a:xfrm>
          <a:prstGeom prst="rect">
            <a:avLst/>
          </a:prstGeom>
          <a:ln>
            <a:noFill/>
          </a:ln>
          <a:effectLst/>
        </p:spPr>
      </p:pic>
      <p:cxnSp>
        <p:nvCxnSpPr>
          <p:cNvPr id="24" name="Straight Connector 23"/>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277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sbn.abebooks.com/mz/md/99/39/visual-intelligence:-how-we-create-what-we-see/md039304669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 y="5535522"/>
            <a:ext cx="1124853" cy="172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idx="1"/>
          </p:nvPr>
        </p:nvSpPr>
        <p:spPr/>
        <p:txBody>
          <a:bodyPr>
            <a:normAutofit/>
          </a:bodyPr>
          <a:lstStyle/>
          <a:p>
            <a:r>
              <a:rPr lang="en-US" dirty="0" smtClean="0"/>
              <a:t>rules for visual construction</a:t>
            </a:r>
            <a:endParaRPr lang="en-US" dirty="0"/>
          </a:p>
        </p:txBody>
      </p:sp>
      <p:sp>
        <p:nvSpPr>
          <p:cNvPr id="261123" name="Rectangle 3"/>
          <p:cNvSpPr>
            <a:spLocks noGrp="1" noChangeArrowheads="1"/>
          </p:cNvSpPr>
          <p:nvPr>
            <p:ph sz="half" idx="2"/>
          </p:nvPr>
        </p:nvSpPr>
        <p:spPr>
          <a:xfrm>
            <a:off x="675005" y="2698610"/>
            <a:ext cx="5869474" cy="807529"/>
          </a:xfrm>
        </p:spPr>
        <p:style>
          <a:lnRef idx="1">
            <a:schemeClr val="accent4"/>
          </a:lnRef>
          <a:fillRef idx="3">
            <a:schemeClr val="accent4"/>
          </a:fillRef>
          <a:effectRef idx="2">
            <a:schemeClr val="accent4"/>
          </a:effectRef>
          <a:fontRef idx="minor">
            <a:schemeClr val="lt1"/>
          </a:fontRef>
        </p:style>
        <p:txBody>
          <a:bodyPr wrap="square">
            <a:spAutoFit/>
          </a:bodyPr>
          <a:lstStyle/>
          <a:p>
            <a:pPr marL="0" indent="0" algn="ctr">
              <a:buNone/>
            </a:pPr>
            <a:r>
              <a:rPr lang="en-US" sz="1549" dirty="0"/>
              <a:t>One school of thought holds that </a:t>
            </a:r>
            <a:br>
              <a:rPr lang="en-US" sz="1549" dirty="0"/>
            </a:br>
            <a:r>
              <a:rPr lang="en-US" sz="1549" dirty="0"/>
              <a:t>we create a visual experience </a:t>
            </a:r>
            <a:br>
              <a:rPr lang="en-US" sz="1549" dirty="0"/>
            </a:br>
            <a:r>
              <a:rPr lang="en-US" sz="1549" dirty="0"/>
              <a:t>of objects that we see </a:t>
            </a:r>
          </a:p>
        </p:txBody>
      </p:sp>
      <p:sp>
        <p:nvSpPr>
          <p:cNvPr id="11" name="Content Placeholder 10"/>
          <p:cNvSpPr>
            <a:spLocks noGrp="1"/>
          </p:cNvSpPr>
          <p:nvPr>
            <p:ph sz="quarter" idx="4"/>
          </p:nvPr>
        </p:nvSpPr>
        <p:spPr/>
        <p:txBody>
          <a:body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6" name="Date Placeholder 3"/>
          <p:cNvSpPr>
            <a:spLocks noGrp="1"/>
          </p:cNvSpPr>
          <p:nvPr>
            <p:ph type="dt" sz="half" idx="10"/>
          </p:nvPr>
        </p:nvSpPr>
        <p:spPr/>
        <p:txBody>
          <a:bodyPr/>
          <a:lstStyle/>
          <a:p>
            <a:fld id="{B5DCC821-462D-4CF9-9DED-A1AF8D53AF61}"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31</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dirty="0"/>
              <a:t>Constructing meaning for what it sees</a:t>
            </a:r>
          </a:p>
        </p:txBody>
      </p:sp>
      <p:sp>
        <p:nvSpPr>
          <p:cNvPr id="12" name="Rectangle 3"/>
          <p:cNvSpPr txBox="1">
            <a:spLocks noChangeArrowheads="1"/>
          </p:cNvSpPr>
          <p:nvPr/>
        </p:nvSpPr>
        <p:spPr>
          <a:xfrm>
            <a:off x="675005" y="5003036"/>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in a phenomenal sense</a:t>
            </a:r>
          </a:p>
        </p:txBody>
      </p:sp>
      <p:pic>
        <p:nvPicPr>
          <p:cNvPr id="16" name="Picture 123" descr="MCj01963720000[1]"/>
          <p:cNvPicPr>
            <a:picLocks noChangeAspect="1" noChangeArrowheads="1"/>
          </p:cNvPicPr>
          <p:nvPr/>
        </p:nvPicPr>
        <p:blipFill>
          <a:blip r:embed="rId5" cstate="print"/>
          <a:srcRect/>
          <a:stretch>
            <a:fillRect/>
          </a:stretch>
        </p:blipFill>
        <p:spPr bwMode="auto">
          <a:xfrm>
            <a:off x="7566206" y="1304064"/>
            <a:ext cx="5189706" cy="4877741"/>
          </a:xfrm>
          <a:prstGeom prst="rect">
            <a:avLst/>
          </a:prstGeom>
          <a:ln>
            <a:noFill/>
          </a:ln>
          <a:effectLst/>
        </p:spPr>
      </p:pic>
      <p:cxnSp>
        <p:nvCxnSpPr>
          <p:cNvPr id="17" name="Straight Connector 16"/>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992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3635"/>
          <a:stretch/>
        </p:blipFill>
        <p:spPr>
          <a:xfrm>
            <a:off x="5713489" y="2445614"/>
            <a:ext cx="7779908" cy="3980342"/>
          </a:xfrm>
          <a:prstGeom prst="rect">
            <a:avLst/>
          </a:prstGeom>
          <a:ln>
            <a:noFill/>
          </a:ln>
          <a:effectLst/>
        </p:spPr>
      </p:pic>
      <p:sp>
        <p:nvSpPr>
          <p:cNvPr id="14" name="Text Placeholder 13"/>
          <p:cNvSpPr>
            <a:spLocks noGrp="1"/>
          </p:cNvSpPr>
          <p:nvPr>
            <p:ph type="body" idx="1"/>
          </p:nvPr>
        </p:nvSpPr>
        <p:spPr>
          <a:xfrm>
            <a:off x="675005" y="711951"/>
            <a:ext cx="5961771" cy="637354"/>
          </a:xfrm>
        </p:spPr>
        <p:txBody>
          <a:bodyPr/>
          <a:lstStyle/>
          <a:p>
            <a:r>
              <a:rPr lang="en-US" smtClean="0"/>
              <a:t>physical properties </a:t>
            </a:r>
            <a:br>
              <a:rPr lang="en-US" smtClean="0"/>
            </a:br>
            <a:r>
              <a:rPr lang="en-US" smtClean="0"/>
              <a:t>of the eye and the brain</a:t>
            </a:r>
            <a:endParaRPr lang="en-US" dirty="0"/>
          </a:p>
        </p:txBody>
      </p:sp>
      <p:sp>
        <p:nvSpPr>
          <p:cNvPr id="261123" name="Rectangle 3"/>
          <p:cNvSpPr>
            <a:spLocks noGrp="1" noChangeArrowheads="1"/>
          </p:cNvSpPr>
          <p:nvPr>
            <p:ph sz="half" idx="2"/>
          </p:nvPr>
        </p:nvSpPr>
        <p:spPr>
          <a:xfrm>
            <a:off x="675005" y="1427793"/>
            <a:ext cx="5961771" cy="5740387"/>
          </a:xfrm>
        </p:spPr>
        <p:txBody>
          <a:bodyPr/>
          <a:lstStyle/>
          <a:p>
            <a:pPr marL="0" indent="0" algn="ctr">
              <a:buNone/>
            </a:pPr>
            <a:r>
              <a:rPr lang="en-US" dirty="0" smtClean="0"/>
              <a:t>construct what you can see </a:t>
            </a:r>
            <a:endParaRPr lang="en-US" dirty="0"/>
          </a:p>
        </p:txBody>
      </p:sp>
      <p:sp>
        <p:nvSpPr>
          <p:cNvPr id="10" name="Text Placeholder 9"/>
          <p:cNvSpPr>
            <a:spLocks noGrp="1"/>
          </p:cNvSpPr>
          <p:nvPr>
            <p:ph type="body" sz="quarter" idx="3"/>
          </p:nvPr>
        </p:nvSpPr>
        <p:spPr/>
        <p:txBody>
          <a:bodyPr/>
          <a:lstStyle/>
          <a:p>
            <a:r>
              <a:rPr lang="en-US" smtClean="0"/>
              <a:t>modified through "rules" </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AE638AF7-FE94-459F-A88F-CCD5B7387EF3}"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32</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Constructing meaning for what it sees</a:t>
            </a:r>
            <a:endParaRPr lang="en-US" dirty="0"/>
          </a:p>
        </p:txBody>
      </p:sp>
      <p:sp>
        <p:nvSpPr>
          <p:cNvPr id="12" name="Rectangle 3"/>
          <p:cNvSpPr txBox="1">
            <a:spLocks noChangeArrowheads="1"/>
          </p:cNvSpPr>
          <p:nvPr/>
        </p:nvSpPr>
        <p:spPr>
          <a:xfrm>
            <a:off x="675005" y="5003036"/>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and restrict what you can construct</a:t>
            </a:r>
          </a:p>
        </p:txBody>
      </p:sp>
      <p:pic>
        <p:nvPicPr>
          <p:cNvPr id="15" name="Picture 2" descr="http://isbn.abebooks.com/mz/md/99/39/visual-intelligence:-how-we-create-what-we-see/md039304669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 y="5535522"/>
            <a:ext cx="1124853" cy="172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96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47750"/>
          <a:stretch/>
        </p:blipFill>
        <p:spPr>
          <a:xfrm>
            <a:off x="4610476" y="2311451"/>
            <a:ext cx="9214935" cy="5312886"/>
          </a:xfrm>
          <a:prstGeom prst="rect">
            <a:avLst/>
          </a:prstGeom>
          <a:ln>
            <a:noFill/>
          </a:ln>
          <a:effectLst/>
        </p:spPr>
      </p:pic>
      <p:sp>
        <p:nvSpPr>
          <p:cNvPr id="10" name="Text Placeholder 9"/>
          <p:cNvSpPr>
            <a:spLocks noGrp="1"/>
          </p:cNvSpPr>
          <p:nvPr>
            <p:ph type="body" sz="quarter" idx="3"/>
          </p:nvPr>
        </p:nvSpPr>
        <p:spPr/>
        <p:txBody>
          <a:bodyPr/>
          <a:lstStyle/>
          <a:p>
            <a:r>
              <a:rPr lang="en-US" smtClean="0"/>
              <a:t>modified through "rules" </a:t>
            </a:r>
            <a:endParaRPr lang="en-US" dirty="0"/>
          </a:p>
        </p:txBody>
      </p:sp>
      <p:sp>
        <p:nvSpPr>
          <p:cNvPr id="11" name="Content Placeholder 10"/>
          <p:cNvSpPr>
            <a:spLocks noGrp="1"/>
          </p:cNvSpPr>
          <p:nvPr>
            <p:ph sz="quarter" idx="4"/>
          </p:nvPr>
        </p:nvSpPr>
        <p:spPr/>
        <p:txBody>
          <a:bodyPr/>
          <a:lstStyle/>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endParaRPr lang="en-US" dirty="0"/>
          </a:p>
        </p:txBody>
      </p:sp>
      <p:sp>
        <p:nvSpPr>
          <p:cNvPr id="6" name="Date Placeholder 3"/>
          <p:cNvSpPr>
            <a:spLocks noGrp="1"/>
          </p:cNvSpPr>
          <p:nvPr>
            <p:ph type="dt" sz="half" idx="10"/>
          </p:nvPr>
        </p:nvSpPr>
        <p:spPr/>
        <p:txBody>
          <a:bodyPr/>
          <a:lstStyle/>
          <a:p>
            <a:fld id="{F747E0F1-1832-457A-B617-536BB9280289}"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33</a:t>
            </a:fld>
            <a:endParaRPr lang="en-US">
              <a:solidFill>
                <a:prstClr val="black">
                  <a:tint val="75000"/>
                </a:prstClr>
              </a:solidFill>
            </a:endParaRPr>
          </a:p>
        </p:txBody>
      </p:sp>
      <p:sp>
        <p:nvSpPr>
          <p:cNvPr id="261122" name="Rectangle 2"/>
          <p:cNvSpPr>
            <a:spLocks noGrp="1" noChangeArrowheads="1"/>
          </p:cNvSpPr>
          <p:nvPr>
            <p:ph type="title"/>
          </p:nvPr>
        </p:nvSpPr>
        <p:spPr/>
        <p:txBody>
          <a:bodyPr/>
          <a:lstStyle/>
          <a:p>
            <a:r>
              <a:rPr lang="en-US" smtClean="0"/>
              <a:t>Constructing meaning for what it sees</a:t>
            </a:r>
            <a:endParaRPr lang="en-US" dirty="0"/>
          </a:p>
        </p:txBody>
      </p:sp>
      <p:pic>
        <p:nvPicPr>
          <p:cNvPr id="16" name="Picture 2" descr="http://isbn.abebooks.com/mz/md/99/39/visual-intelligence:-how-we-create-what-we-see/md039304669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 y="5535522"/>
            <a:ext cx="1124853" cy="172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ext Placeholder 13"/>
          <p:cNvSpPr>
            <a:spLocks noGrp="1"/>
          </p:cNvSpPr>
          <p:nvPr>
            <p:ph type="body" idx="1"/>
          </p:nvPr>
        </p:nvSpPr>
        <p:spPr>
          <a:xfrm>
            <a:off x="675005" y="711951"/>
            <a:ext cx="5961771" cy="637354"/>
          </a:xfrm>
        </p:spPr>
        <p:txBody>
          <a:bodyPr/>
          <a:lstStyle/>
          <a:p>
            <a:r>
              <a:rPr lang="en-US" smtClean="0"/>
              <a:t>physical properties </a:t>
            </a:r>
            <a:br>
              <a:rPr lang="en-US" smtClean="0"/>
            </a:br>
            <a:r>
              <a:rPr lang="en-US" smtClean="0"/>
              <a:t>of the eye and the brain</a:t>
            </a:r>
            <a:endParaRPr lang="en-US" dirty="0"/>
          </a:p>
        </p:txBody>
      </p:sp>
      <p:sp>
        <p:nvSpPr>
          <p:cNvPr id="26" name="Rectangle 3"/>
          <p:cNvSpPr>
            <a:spLocks noGrp="1" noChangeArrowheads="1"/>
          </p:cNvSpPr>
          <p:nvPr>
            <p:ph sz="half" idx="2"/>
          </p:nvPr>
        </p:nvSpPr>
        <p:spPr>
          <a:xfrm>
            <a:off x="675005" y="1427793"/>
            <a:ext cx="5961771" cy="5740387"/>
          </a:xfrm>
        </p:spPr>
        <p:txBody>
          <a:bodyPr/>
          <a:lstStyle/>
          <a:p>
            <a:pPr marL="0" indent="0" algn="ctr">
              <a:buNone/>
            </a:pPr>
            <a:r>
              <a:rPr lang="en-US" dirty="0" smtClean="0"/>
              <a:t>construct what you can see </a:t>
            </a:r>
            <a:endParaRPr lang="en-US" dirty="0"/>
          </a:p>
        </p:txBody>
      </p:sp>
      <p:sp>
        <p:nvSpPr>
          <p:cNvPr id="27" name="Rectangle 3"/>
          <p:cNvSpPr txBox="1">
            <a:spLocks noChangeArrowheads="1"/>
          </p:cNvSpPr>
          <p:nvPr/>
        </p:nvSpPr>
        <p:spPr>
          <a:xfrm>
            <a:off x="675005" y="5003036"/>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and restrict what you can construct</a:t>
            </a:r>
          </a:p>
        </p:txBody>
      </p:sp>
      <p:cxnSp>
        <p:nvCxnSpPr>
          <p:cNvPr id="29" name="Straight Connector 28"/>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106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MCj03326800000[1]"/>
          <p:cNvPicPr>
            <a:picLocks noChangeAspect="1" noChangeArrowheads="1"/>
          </p:cNvPicPr>
          <p:nvPr/>
        </p:nvPicPr>
        <p:blipFill>
          <a:blip r:embed="rId3" cstate="print"/>
          <a:srcRect/>
          <a:stretch>
            <a:fillRect/>
          </a:stretch>
        </p:blipFill>
        <p:spPr bwMode="auto">
          <a:xfrm>
            <a:off x="3879603" y="2732344"/>
            <a:ext cx="4132245" cy="37494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Text Placeholder 11"/>
          <p:cNvSpPr>
            <a:spLocks noGrp="1"/>
          </p:cNvSpPr>
          <p:nvPr>
            <p:ph type="body" idx="1"/>
          </p:nvPr>
        </p:nvSpPr>
        <p:spPr/>
        <p:txBody>
          <a:bodyPr>
            <a:normAutofit/>
          </a:bodyPr>
          <a:lstStyle/>
          <a:p>
            <a:r>
              <a:rPr lang="en-US" dirty="0" smtClean="0"/>
              <a:t>but what kind of “rules” are applied?</a:t>
            </a:r>
            <a:endParaRPr lang="en-US" dirty="0"/>
          </a:p>
        </p:txBody>
      </p:sp>
      <p:sp>
        <p:nvSpPr>
          <p:cNvPr id="6" name="Date Placeholder 3"/>
          <p:cNvSpPr>
            <a:spLocks noGrp="1"/>
          </p:cNvSpPr>
          <p:nvPr>
            <p:ph type="dt" sz="half" idx="10"/>
          </p:nvPr>
        </p:nvSpPr>
        <p:spPr/>
        <p:txBody>
          <a:bodyPr/>
          <a:lstStyle/>
          <a:p>
            <a:fld id="{F82D729F-0D6C-4659-A8FA-34435C24123E}"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34</a:t>
            </a:fld>
            <a:endParaRPr lang="en-US">
              <a:solidFill>
                <a:prstClr val="black">
                  <a:tint val="75000"/>
                </a:prstClr>
              </a:solidFill>
            </a:endParaRPr>
          </a:p>
        </p:txBody>
      </p:sp>
      <p:sp>
        <p:nvSpPr>
          <p:cNvPr id="265218" name="Rectangle 2"/>
          <p:cNvSpPr>
            <a:spLocks noGrp="1" noChangeArrowheads="1"/>
          </p:cNvSpPr>
          <p:nvPr>
            <p:ph type="title"/>
          </p:nvPr>
        </p:nvSpPr>
        <p:spPr/>
        <p:txBody>
          <a:bodyPr/>
          <a:lstStyle/>
          <a:p>
            <a:r>
              <a:rPr lang="en-US" smtClean="0"/>
              <a:t>Constructing meaning for what it sees</a:t>
            </a:r>
            <a:endParaRPr lang="en-US"/>
          </a:p>
        </p:txBody>
      </p:sp>
      <p:pic>
        <p:nvPicPr>
          <p:cNvPr id="18" name="Picture 7" descr="MCj02829120000[1]"/>
          <p:cNvPicPr>
            <a:picLocks noChangeAspect="1" noChangeArrowheads="1"/>
          </p:cNvPicPr>
          <p:nvPr/>
        </p:nvPicPr>
        <p:blipFill>
          <a:blip r:embed="rId4" cstate="print"/>
          <a:srcRect/>
          <a:stretch>
            <a:fillRect/>
          </a:stretch>
        </p:blipFill>
        <p:spPr bwMode="auto">
          <a:xfrm>
            <a:off x="7758853" y="2782941"/>
            <a:ext cx="2592688" cy="36228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2" descr="http://isbn.abebooks.com/mz/md/99/39/visual-intelligence:-how-we-create-what-we-see/md039304669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 y="5535522"/>
            <a:ext cx="1124853" cy="172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7677895"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74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smtClean="0"/>
              <a:t>Gestalt Principles</a:t>
            </a:r>
            <a:endParaRPr lang="en-US" dirty="0"/>
          </a:p>
        </p:txBody>
      </p:sp>
      <p:sp>
        <p:nvSpPr>
          <p:cNvPr id="53257" name="Rectangle 9"/>
          <p:cNvSpPr>
            <a:spLocks noGrp="1" noChangeArrowheads="1"/>
          </p:cNvSpPr>
          <p:nvPr>
            <p:ph sz="half" idx="2"/>
          </p:nvPr>
        </p:nvSpPr>
        <p:spPr>
          <a:xfrm>
            <a:off x="2192972" y="2698609"/>
            <a:ext cx="4351507" cy="2057346"/>
          </a:xfrm>
        </p:spPr>
        <p:txBody>
          <a:bodyPr>
            <a:normAutofit fontScale="92500" lnSpcReduction="10000"/>
          </a:bodyPr>
          <a:lstStyle/>
          <a:p>
            <a:pPr marL="0" indent="0">
              <a:buNone/>
            </a:pPr>
            <a:r>
              <a:rPr lang="en-US" dirty="0" smtClean="0"/>
              <a:t>proximity</a:t>
            </a:r>
          </a:p>
          <a:p>
            <a:pPr marL="0" indent="0">
              <a:buNone/>
            </a:pPr>
            <a:r>
              <a:rPr lang="en-US" dirty="0" smtClean="0"/>
              <a:t>similarity</a:t>
            </a:r>
          </a:p>
          <a:p>
            <a:pPr marL="0" indent="0">
              <a:buNone/>
            </a:pPr>
            <a:r>
              <a:rPr lang="en-US" dirty="0" smtClean="0"/>
              <a:t>continuity</a:t>
            </a:r>
          </a:p>
          <a:p>
            <a:pPr marL="0" indent="0">
              <a:buNone/>
            </a:pPr>
            <a:r>
              <a:rPr lang="en-US" dirty="0" smtClean="0"/>
              <a:t>symmetry </a:t>
            </a:r>
          </a:p>
          <a:p>
            <a:pPr marL="0" indent="0">
              <a:buNone/>
            </a:pPr>
            <a:r>
              <a:rPr lang="en-US" dirty="0" smtClean="0"/>
              <a:t>closure </a:t>
            </a:r>
          </a:p>
          <a:p>
            <a:pPr marL="0" indent="0">
              <a:buNone/>
            </a:pPr>
            <a:r>
              <a:rPr lang="en-US" dirty="0" smtClean="0"/>
              <a:t>relative size</a:t>
            </a:r>
          </a:p>
          <a:p>
            <a:pPr marL="0" indent="0">
              <a:buNone/>
            </a:pPr>
            <a:r>
              <a:rPr lang="en-US" dirty="0" smtClean="0"/>
              <a:t>figure &amp; ground</a:t>
            </a:r>
            <a:endParaRPr lang="en-US" dirty="0"/>
          </a:p>
        </p:txBody>
      </p:sp>
      <p:pic>
        <p:nvPicPr>
          <p:cNvPr id="13" name="Picture 52"/>
          <p:cNvPicPr>
            <a:picLocks noGrp="1" noChangeAspect="1" noChangeArrowheads="1"/>
          </p:cNvPicPr>
          <p:nvPr>
            <p:ph sz="quarter" idx="4"/>
          </p:nvPr>
        </p:nvPicPr>
        <p:blipFill>
          <a:blip r:embed="rId3" cstate="print"/>
          <a:stretch>
            <a:fillRect/>
          </a:stretch>
        </p:blipFill>
        <p:spPr>
          <a:xfrm>
            <a:off x="6915538" y="843316"/>
            <a:ext cx="6596263" cy="3486595"/>
          </a:xfrm>
          <a:prstGeom prst="rect">
            <a:avLst/>
          </a:prstGeom>
          <a:ln>
            <a:noFill/>
          </a:ln>
          <a:effectLst/>
        </p:spPr>
      </p:pic>
      <p:sp>
        <p:nvSpPr>
          <p:cNvPr id="6" name="Date Placeholder 3"/>
          <p:cNvSpPr>
            <a:spLocks noGrp="1"/>
          </p:cNvSpPr>
          <p:nvPr>
            <p:ph type="dt" sz="half" idx="10"/>
          </p:nvPr>
        </p:nvSpPr>
        <p:spPr/>
        <p:txBody>
          <a:bodyPr/>
          <a:lstStyle/>
          <a:p>
            <a:fld id="{8EC30215-241D-4D35-8CE9-71A500432AF3}"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35</a:t>
            </a:fld>
            <a:endParaRPr lang="en-US">
              <a:solidFill>
                <a:prstClr val="black">
                  <a:tint val="75000"/>
                </a:prstClr>
              </a:solidFill>
            </a:endParaRPr>
          </a:p>
        </p:txBody>
      </p:sp>
      <p:sp>
        <p:nvSpPr>
          <p:cNvPr id="53256" name="Rectangle 8"/>
          <p:cNvSpPr>
            <a:spLocks noGrp="1" noChangeArrowheads="1"/>
          </p:cNvSpPr>
          <p:nvPr>
            <p:ph type="title"/>
          </p:nvPr>
        </p:nvSpPr>
        <p:spPr/>
        <p:txBody>
          <a:bodyPr/>
          <a:lstStyle/>
          <a:p>
            <a:r>
              <a:rPr lang="en-US" smtClean="0"/>
              <a:t>Gestalt Theory</a:t>
            </a:r>
            <a:endParaRPr lang="en-US" dirty="0"/>
          </a:p>
        </p:txBody>
      </p:sp>
      <p:pic>
        <p:nvPicPr>
          <p:cNvPr id="102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882" y="4561756"/>
            <a:ext cx="4472944" cy="269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699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p:txBody>
          <a:bodyPr/>
          <a:lstStyle/>
          <a:p>
            <a:r>
              <a:rPr lang="en-US" smtClean="0"/>
              <a:t>Gestalt Proximity Principle</a:t>
            </a:r>
            <a:endParaRPr lang="en-US" dirty="0"/>
          </a:p>
        </p:txBody>
      </p:sp>
      <p:sp>
        <p:nvSpPr>
          <p:cNvPr id="80903" name="Rectangle 7"/>
          <p:cNvSpPr>
            <a:spLocks noGrp="1" noChangeArrowheads="1"/>
          </p:cNvSpPr>
          <p:nvPr>
            <p:ph sz="half" idx="2"/>
          </p:nvPr>
        </p:nvSpPr>
        <p:spPr>
          <a:xfrm>
            <a:off x="675005" y="2698610"/>
            <a:ext cx="5869474" cy="807529"/>
          </a:xfrm>
        </p:spPr>
        <p:style>
          <a:lnRef idx="1">
            <a:schemeClr val="accent4"/>
          </a:lnRef>
          <a:fillRef idx="3">
            <a:schemeClr val="accent4"/>
          </a:fillRef>
          <a:effectRef idx="2">
            <a:schemeClr val="accent4"/>
          </a:effectRef>
          <a:fontRef idx="minor">
            <a:schemeClr val="lt1"/>
          </a:fontRef>
        </p:style>
        <p:txBody>
          <a:bodyPr wrap="square">
            <a:spAutoFit/>
          </a:bodyPr>
          <a:lstStyle/>
          <a:p>
            <a:pPr marL="0" indent="0" algn="ctr">
              <a:buNone/>
            </a:pPr>
            <a:r>
              <a:rPr lang="en-US" sz="1549" dirty="0"/>
              <a:t>we tend to perceive things </a:t>
            </a:r>
            <a:br>
              <a:rPr lang="en-US" sz="1549" dirty="0"/>
            </a:br>
            <a:r>
              <a:rPr lang="en-US" sz="1549" dirty="0"/>
              <a:t>that are close together </a:t>
            </a:r>
            <a:br>
              <a:rPr lang="en-US" sz="1549" dirty="0"/>
            </a:br>
            <a:r>
              <a:rPr lang="en-US" sz="1549" dirty="0"/>
              <a:t>as being parts of a coherent group</a:t>
            </a:r>
          </a:p>
        </p:txBody>
      </p:sp>
      <p:sp>
        <p:nvSpPr>
          <p:cNvPr id="16" name="Date Placeholder 4"/>
          <p:cNvSpPr>
            <a:spLocks noGrp="1"/>
          </p:cNvSpPr>
          <p:nvPr>
            <p:ph type="dt" sz="half" idx="10"/>
          </p:nvPr>
        </p:nvSpPr>
        <p:spPr/>
        <p:txBody>
          <a:bodyPr/>
          <a:lstStyle/>
          <a:p>
            <a:fld id="{99FB407A-2FB7-4BA3-B124-72D81AF62005}" type="datetime3">
              <a:rPr lang="en-US" smtClean="0">
                <a:solidFill>
                  <a:prstClr val="black">
                    <a:tint val="75000"/>
                  </a:prstClr>
                </a:solidFill>
              </a:rPr>
              <a:pPr/>
              <a:t>25 September 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36</a:t>
            </a:fld>
            <a:endParaRPr lang="en-US">
              <a:solidFill>
                <a:prstClr val="black">
                  <a:tint val="75000"/>
                </a:prstClr>
              </a:solidFill>
            </a:endParaRPr>
          </a:p>
        </p:txBody>
      </p:sp>
      <p:sp>
        <p:nvSpPr>
          <p:cNvPr id="80902" name="Rectangle 6"/>
          <p:cNvSpPr>
            <a:spLocks noGrp="1" noChangeArrowheads="1"/>
          </p:cNvSpPr>
          <p:nvPr>
            <p:ph type="title"/>
          </p:nvPr>
        </p:nvSpPr>
        <p:spPr/>
        <p:txBody>
          <a:bodyPr/>
          <a:lstStyle/>
          <a:p>
            <a:r>
              <a:rPr lang="en-US" smtClean="0"/>
              <a:t>Gestalt Theory</a:t>
            </a:r>
            <a:endParaRPr lang="en-US" dirty="0"/>
          </a:p>
        </p:txBody>
      </p:sp>
      <p:pic>
        <p:nvPicPr>
          <p:cNvPr id="80973" name="Picture 77"/>
          <p:cNvPicPr>
            <a:picLocks noChangeAspect="1" noChangeArrowheads="1"/>
          </p:cNvPicPr>
          <p:nvPr/>
        </p:nvPicPr>
        <p:blipFill>
          <a:blip r:embed="rId3" cstate="print"/>
          <a:srcRect b="88048"/>
          <a:stretch>
            <a:fillRect/>
          </a:stretch>
        </p:blipFill>
        <p:spPr bwMode="auto">
          <a:xfrm>
            <a:off x="6757418" y="794914"/>
            <a:ext cx="5091516" cy="374222"/>
          </a:xfrm>
          <a:prstGeom prst="rect">
            <a:avLst/>
          </a:prstGeom>
          <a:ln>
            <a:noFill/>
          </a:ln>
          <a:effectLst/>
        </p:spPr>
      </p:pic>
      <p:grpSp>
        <p:nvGrpSpPr>
          <p:cNvPr id="2" name="Group 31"/>
          <p:cNvGrpSpPr/>
          <p:nvPr/>
        </p:nvGrpSpPr>
        <p:grpSpPr>
          <a:xfrm>
            <a:off x="7303715" y="1793718"/>
            <a:ext cx="4250058" cy="3764866"/>
            <a:chOff x="6355307" y="2825087"/>
            <a:chExt cx="2194105" cy="2075824"/>
          </a:xfrm>
        </p:grpSpPr>
        <p:sp>
          <p:nvSpPr>
            <p:cNvPr id="23" name="Rectangle 22"/>
            <p:cNvSpPr>
              <a:spLocks noChangeAspect="1"/>
            </p:cNvSpPr>
            <p:nvPr/>
          </p:nvSpPr>
          <p:spPr>
            <a:xfrm>
              <a:off x="6632811" y="4626591"/>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4" name="Rectangle 23"/>
            <p:cNvSpPr>
              <a:spLocks noChangeAspect="1"/>
            </p:cNvSpPr>
            <p:nvPr/>
          </p:nvSpPr>
          <p:spPr>
            <a:xfrm>
              <a:off x="7917975" y="3086669"/>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5" name="Rectangle 24"/>
            <p:cNvSpPr>
              <a:spLocks noChangeAspect="1"/>
            </p:cNvSpPr>
            <p:nvPr/>
          </p:nvSpPr>
          <p:spPr>
            <a:xfrm>
              <a:off x="7237862" y="3948753"/>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6" name="Rectangle 25"/>
            <p:cNvSpPr>
              <a:spLocks noChangeAspect="1"/>
            </p:cNvSpPr>
            <p:nvPr/>
          </p:nvSpPr>
          <p:spPr>
            <a:xfrm>
              <a:off x="6639635" y="3377821"/>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7" name="Rectangle 26"/>
            <p:cNvSpPr>
              <a:spLocks noChangeAspect="1"/>
            </p:cNvSpPr>
            <p:nvPr/>
          </p:nvSpPr>
          <p:spPr>
            <a:xfrm>
              <a:off x="6355307" y="3093493"/>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8" name="Rectangle 27"/>
            <p:cNvSpPr>
              <a:spLocks noChangeAspect="1"/>
            </p:cNvSpPr>
            <p:nvPr/>
          </p:nvSpPr>
          <p:spPr>
            <a:xfrm>
              <a:off x="6930788" y="3095767"/>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9" name="Rectangle 28"/>
            <p:cNvSpPr>
              <a:spLocks noChangeAspect="1"/>
            </p:cNvSpPr>
            <p:nvPr/>
          </p:nvSpPr>
          <p:spPr>
            <a:xfrm>
              <a:off x="6646459" y="2825087"/>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30" name="Rectangle 29"/>
            <p:cNvSpPr>
              <a:spLocks noChangeAspect="1"/>
            </p:cNvSpPr>
            <p:nvPr/>
          </p:nvSpPr>
          <p:spPr>
            <a:xfrm>
              <a:off x="7576782" y="3946478"/>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31" name="Rectangle 30"/>
            <p:cNvSpPr>
              <a:spLocks noChangeAspect="1"/>
            </p:cNvSpPr>
            <p:nvPr/>
          </p:nvSpPr>
          <p:spPr>
            <a:xfrm>
              <a:off x="8275092" y="4603845"/>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sp>
        <p:nvSpPr>
          <p:cNvPr id="34" name="Rectangle 7"/>
          <p:cNvSpPr txBox="1">
            <a:spLocks noChangeArrowheads="1"/>
          </p:cNvSpPr>
          <p:nvPr/>
        </p:nvSpPr>
        <p:spPr>
          <a:xfrm>
            <a:off x="675005" y="4140218"/>
            <a:ext cx="5869474" cy="105578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the simplest </a:t>
            </a:r>
            <a:br>
              <a:rPr lang="en-US" sz="1549" dirty="0">
                <a:solidFill>
                  <a:prstClr val="white"/>
                </a:solidFill>
              </a:rPr>
            </a:br>
            <a:r>
              <a:rPr lang="en-US" sz="1549" dirty="0">
                <a:solidFill>
                  <a:prstClr val="white"/>
                </a:solidFill>
              </a:rPr>
              <a:t>and most powerful way </a:t>
            </a:r>
            <a:br>
              <a:rPr lang="en-US" sz="1549" dirty="0">
                <a:solidFill>
                  <a:prstClr val="white"/>
                </a:solidFill>
              </a:rPr>
            </a:br>
            <a:r>
              <a:rPr lang="en-US" sz="1549" dirty="0">
                <a:solidFill>
                  <a:prstClr val="white"/>
                </a:solidFill>
              </a:rPr>
              <a:t>to emphasize the relationship between objects is to place them in proximity</a:t>
            </a:r>
          </a:p>
        </p:txBody>
      </p:sp>
      <p:grpSp>
        <p:nvGrpSpPr>
          <p:cNvPr id="6" name="Group 5"/>
          <p:cNvGrpSpPr/>
          <p:nvPr/>
        </p:nvGrpSpPr>
        <p:grpSpPr>
          <a:xfrm>
            <a:off x="11317661" y="4350231"/>
            <a:ext cx="2175736" cy="2096995"/>
            <a:chOff x="8702040" y="4956391"/>
            <a:chExt cx="1965944" cy="1894796"/>
          </a:xfrm>
        </p:grpSpPr>
        <p:sp>
          <p:nvSpPr>
            <p:cNvPr id="35" name="Rectangle 34">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36" name="Rectangle 35">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37" name="Rectangle 36">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closure</a:t>
              </a:r>
            </a:p>
          </p:txBody>
        </p:sp>
        <p:sp>
          <p:nvSpPr>
            <p:cNvPr id="39" name="Rectangle 38">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symmetry</a:t>
              </a:r>
            </a:p>
          </p:txBody>
        </p:sp>
        <p:sp>
          <p:nvSpPr>
            <p:cNvPr id="40" name="Rectangle 39">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1" name="Rectangle 40">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similarity</a:t>
              </a:r>
            </a:p>
          </p:txBody>
        </p:sp>
        <p:sp>
          <p:nvSpPr>
            <p:cNvPr id="42" name="Rectangle 41">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proximity</a:t>
              </a:r>
            </a:p>
          </p:txBody>
        </p:sp>
      </p:grpSp>
      <p:pic>
        <p:nvPicPr>
          <p:cNvPr id="7170" name="Picture 2">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9267" y="6038509"/>
            <a:ext cx="2523374" cy="1517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gestalt-proximity.pn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396" y="5146215"/>
            <a:ext cx="4901770" cy="200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30660" y="6942661"/>
            <a:ext cx="896870"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196</a:t>
            </a:r>
          </a:p>
        </p:txBody>
      </p:sp>
      <p:cxnSp>
        <p:nvCxnSpPr>
          <p:cNvPr id="43" name="Straight Connector 42"/>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stalt-similarit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027" y="1199299"/>
            <a:ext cx="5370745" cy="358049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idx="1"/>
          </p:nvPr>
        </p:nvSpPr>
        <p:spPr/>
        <p:txBody>
          <a:bodyPr/>
          <a:lstStyle/>
          <a:p>
            <a:r>
              <a:rPr lang="en-US" smtClean="0"/>
              <a:t>Gestalt Similarity Principle</a:t>
            </a:r>
            <a:endParaRPr lang="en-US" dirty="0" smtClean="0"/>
          </a:p>
        </p:txBody>
      </p:sp>
      <p:sp>
        <p:nvSpPr>
          <p:cNvPr id="36" name="Rectangle 7"/>
          <p:cNvSpPr>
            <a:spLocks noGrp="1" noChangeArrowheads="1"/>
          </p:cNvSpPr>
          <p:nvPr>
            <p:ph sz="half" idx="2"/>
          </p:nvPr>
        </p:nvSpPr>
        <p:spPr>
          <a:xfrm>
            <a:off x="675005" y="2698609"/>
            <a:ext cx="5869474" cy="569130"/>
          </a:xfrm>
        </p:spPr>
        <p:style>
          <a:lnRef idx="1">
            <a:schemeClr val="accent4"/>
          </a:lnRef>
          <a:fillRef idx="3">
            <a:schemeClr val="accent4"/>
          </a:fillRef>
          <a:effectRef idx="2">
            <a:schemeClr val="accent4"/>
          </a:effectRef>
          <a:fontRef idx="minor">
            <a:schemeClr val="lt1"/>
          </a:fontRef>
        </p:style>
        <p:txBody>
          <a:bodyPr wrap="square">
            <a:spAutoFit/>
          </a:bodyPr>
          <a:lstStyle/>
          <a:p>
            <a:pPr marL="0" indent="0" algn="ctr">
              <a:buNone/>
            </a:pPr>
            <a:r>
              <a:rPr lang="en-US" sz="1549" dirty="0"/>
              <a:t>we tend to group together </a:t>
            </a:r>
            <a:br>
              <a:rPr lang="en-US" sz="1549" dirty="0"/>
            </a:br>
            <a:r>
              <a:rPr lang="en-US" sz="1549" dirty="0"/>
              <a:t>those things that appear similar</a:t>
            </a:r>
          </a:p>
        </p:txBody>
      </p:sp>
      <p:sp>
        <p:nvSpPr>
          <p:cNvPr id="16" name="Date Placeholder 4"/>
          <p:cNvSpPr>
            <a:spLocks noGrp="1"/>
          </p:cNvSpPr>
          <p:nvPr>
            <p:ph type="dt" sz="half" idx="10"/>
          </p:nvPr>
        </p:nvSpPr>
        <p:spPr/>
        <p:txBody>
          <a:bodyPr/>
          <a:lstStyle/>
          <a:p>
            <a:fld id="{BB6FE788-461B-4E3A-90B1-BE544D6A11E4}" type="datetime3">
              <a:rPr lang="en-US" smtClean="0">
                <a:solidFill>
                  <a:prstClr val="black">
                    <a:tint val="75000"/>
                  </a:prstClr>
                </a:solidFill>
              </a:rPr>
              <a:pPr/>
              <a:t>25 September 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tint val="75000"/>
                  </a:prstClr>
                </a:solidFill>
              </a:rPr>
              <a:pPr/>
              <a:t>37</a:t>
            </a:fld>
            <a:endParaRPr lang="en-US">
              <a:solidFill>
                <a:prstClr val="black">
                  <a:tint val="75000"/>
                </a:prstClr>
              </a:solidFill>
            </a:endParaRPr>
          </a:p>
        </p:txBody>
      </p:sp>
      <p:sp>
        <p:nvSpPr>
          <p:cNvPr id="82946" name="Rectangle 2"/>
          <p:cNvSpPr>
            <a:spLocks noGrp="1" noChangeArrowheads="1"/>
          </p:cNvSpPr>
          <p:nvPr>
            <p:ph type="title"/>
          </p:nvPr>
        </p:nvSpPr>
        <p:spPr/>
        <p:txBody>
          <a:bodyPr/>
          <a:lstStyle/>
          <a:p>
            <a:r>
              <a:rPr lang="en-US" smtClean="0"/>
              <a:t>Gestalt Theory</a:t>
            </a:r>
            <a:endParaRPr lang="en-US" dirty="0"/>
          </a:p>
        </p:txBody>
      </p:sp>
      <p:grpSp>
        <p:nvGrpSpPr>
          <p:cNvPr id="2" name="Group 32"/>
          <p:cNvGrpSpPr/>
          <p:nvPr/>
        </p:nvGrpSpPr>
        <p:grpSpPr>
          <a:xfrm>
            <a:off x="6929445" y="3887061"/>
            <a:ext cx="3541924" cy="3447312"/>
            <a:chOff x="4817658" y="4230806"/>
            <a:chExt cx="1493520" cy="1493520"/>
          </a:xfrm>
        </p:grpSpPr>
        <p:grpSp>
          <p:nvGrpSpPr>
            <p:cNvPr id="3" name="Group 30"/>
            <p:cNvGrpSpPr/>
            <p:nvPr/>
          </p:nvGrpSpPr>
          <p:grpSpPr>
            <a:xfrm>
              <a:off x="4817658" y="4230806"/>
              <a:ext cx="1341120" cy="1341120"/>
              <a:chOff x="4817658" y="4230806"/>
              <a:chExt cx="1341120" cy="1341120"/>
            </a:xfrm>
          </p:grpSpPr>
          <p:sp>
            <p:nvSpPr>
              <p:cNvPr id="23" name="Rectangle 22"/>
              <p:cNvSpPr>
                <a:spLocks noChangeAspect="1"/>
              </p:cNvSpPr>
              <p:nvPr/>
            </p:nvSpPr>
            <p:spPr>
              <a:xfrm>
                <a:off x="4817658" y="4230806"/>
                <a:ext cx="274320" cy="274320"/>
              </a:xfrm>
              <a:prstGeom prst="rect">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4" name="Rectangle 23"/>
              <p:cNvSpPr>
                <a:spLocks noChangeAspect="1"/>
              </p:cNvSpPr>
              <p:nvPr/>
            </p:nvSpPr>
            <p:spPr>
              <a:xfrm>
                <a:off x="4970058" y="4383206"/>
                <a:ext cx="274320" cy="274320"/>
              </a:xfrm>
              <a:prstGeom prst="rect">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5" name="Rectangle 24"/>
              <p:cNvSpPr>
                <a:spLocks noChangeAspect="1"/>
              </p:cNvSpPr>
              <p:nvPr/>
            </p:nvSpPr>
            <p:spPr>
              <a:xfrm>
                <a:off x="5122458"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6" name="Rectangle 25"/>
              <p:cNvSpPr>
                <a:spLocks noChangeAspect="1"/>
              </p:cNvSpPr>
              <p:nvPr/>
            </p:nvSpPr>
            <p:spPr>
              <a:xfrm>
                <a:off x="5274858"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7" name="Rectangle 26"/>
              <p:cNvSpPr>
                <a:spLocks noChangeAspect="1"/>
              </p:cNvSpPr>
              <p:nvPr/>
            </p:nvSpPr>
            <p:spPr>
              <a:xfrm>
                <a:off x="5427258"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8" name="Rectangle 27"/>
              <p:cNvSpPr>
                <a:spLocks noChangeAspect="1"/>
              </p:cNvSpPr>
              <p:nvPr/>
            </p:nvSpPr>
            <p:spPr>
              <a:xfrm>
                <a:off x="5579658" y="4992806"/>
                <a:ext cx="274320" cy="274320"/>
              </a:xfrm>
              <a:prstGeom prst="rect">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29" name="Rectangle 28"/>
              <p:cNvSpPr>
                <a:spLocks noChangeAspect="1"/>
              </p:cNvSpPr>
              <p:nvPr/>
            </p:nvSpPr>
            <p:spPr>
              <a:xfrm>
                <a:off x="5732058" y="5145206"/>
                <a:ext cx="274320" cy="274320"/>
              </a:xfrm>
              <a:prstGeom prst="rect">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30" name="Rectangle 29"/>
              <p:cNvSpPr>
                <a:spLocks noChangeAspect="1"/>
              </p:cNvSpPr>
              <p:nvPr/>
            </p:nvSpPr>
            <p:spPr>
              <a:xfrm>
                <a:off x="5884458"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sp>
          <p:nvSpPr>
            <p:cNvPr id="32" name="Rectangle 31"/>
            <p:cNvSpPr>
              <a:spLocks noChangeAspect="1"/>
            </p:cNvSpPr>
            <p:nvPr/>
          </p:nvSpPr>
          <p:spPr>
            <a:xfrm>
              <a:off x="6036858"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sp>
        <p:nvSpPr>
          <p:cNvPr id="37" name="Rectangle 7"/>
          <p:cNvSpPr txBox="1">
            <a:spLocks noChangeArrowheads="1"/>
          </p:cNvSpPr>
          <p:nvPr/>
        </p:nvSpPr>
        <p:spPr>
          <a:xfrm>
            <a:off x="675005" y="4140217"/>
            <a:ext cx="5869474" cy="1198897"/>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size</a:t>
            </a:r>
          </a:p>
          <a:p>
            <a:pPr marL="0" indent="0" algn="ctr">
              <a:buClr>
                <a:srgbClr val="94C600"/>
              </a:buClr>
              <a:buNone/>
            </a:pPr>
            <a:r>
              <a:rPr lang="en-US" sz="1549" dirty="0">
                <a:solidFill>
                  <a:prstClr val="white"/>
                </a:solidFill>
              </a:rPr>
              <a:t>shape</a:t>
            </a:r>
          </a:p>
          <a:p>
            <a:pPr marL="0" indent="0" algn="ctr">
              <a:buClr>
                <a:srgbClr val="94C600"/>
              </a:buClr>
              <a:buNone/>
            </a:pPr>
            <a:r>
              <a:rPr lang="en-US" sz="1549" dirty="0">
                <a:solidFill>
                  <a:prstClr val="white"/>
                </a:solidFill>
              </a:rPr>
              <a:t>color</a:t>
            </a:r>
          </a:p>
          <a:p>
            <a:pPr marL="0" indent="0" algn="ctr">
              <a:buClr>
                <a:srgbClr val="94C600"/>
              </a:buClr>
              <a:buNone/>
            </a:pPr>
            <a:r>
              <a:rPr lang="en-US" sz="1549" dirty="0">
                <a:solidFill>
                  <a:prstClr val="white"/>
                </a:solidFill>
              </a:rPr>
              <a:t>relative density of color</a:t>
            </a:r>
          </a:p>
        </p:txBody>
      </p:sp>
      <p:sp>
        <p:nvSpPr>
          <p:cNvPr id="31" name="Rectangle 30"/>
          <p:cNvSpPr/>
          <p:nvPr/>
        </p:nvSpPr>
        <p:spPr>
          <a:xfrm>
            <a:off x="3030660" y="6942661"/>
            <a:ext cx="896870"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226</a:t>
            </a:r>
          </a:p>
        </p:txBody>
      </p:sp>
      <p:pic>
        <p:nvPicPr>
          <p:cNvPr id="35" name="Picture 57"/>
          <p:cNvPicPr>
            <a:picLocks noChangeAspect="1" noChangeArrowheads="1"/>
          </p:cNvPicPr>
          <p:nvPr/>
        </p:nvPicPr>
        <p:blipFill>
          <a:blip r:embed="rId4" cstate="print">
            <a:clrChange>
              <a:clrFrom>
                <a:srgbClr val="FFFFFF"/>
              </a:clrFrom>
              <a:clrTo>
                <a:srgbClr val="FFFFFF">
                  <a:alpha val="0"/>
                </a:srgbClr>
              </a:clrTo>
            </a:clrChange>
          </a:blip>
          <a:srcRect t="12682" b="70708"/>
          <a:stretch>
            <a:fillRect/>
          </a:stretch>
        </p:blipFill>
        <p:spPr bwMode="auto">
          <a:xfrm>
            <a:off x="6760369" y="660597"/>
            <a:ext cx="5091516" cy="520044"/>
          </a:xfrm>
          <a:prstGeom prst="rect">
            <a:avLst/>
          </a:prstGeom>
          <a:ln>
            <a:noFill/>
          </a:ln>
          <a:effectLst/>
        </p:spPr>
      </p:pic>
      <p:grpSp>
        <p:nvGrpSpPr>
          <p:cNvPr id="38" name="Group 37"/>
          <p:cNvGrpSpPr/>
          <p:nvPr/>
        </p:nvGrpSpPr>
        <p:grpSpPr>
          <a:xfrm>
            <a:off x="11317661" y="4350231"/>
            <a:ext cx="2175736" cy="2096995"/>
            <a:chOff x="8702040" y="4956391"/>
            <a:chExt cx="1965944" cy="1894796"/>
          </a:xfrm>
        </p:grpSpPr>
        <p:sp>
          <p:nvSpPr>
            <p:cNvPr id="39" name="Rectangle 38">
              <a:hlinkClick r:id="rId5"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40" name="Rectangle 39">
              <a:hlinkClick r:id="rId6"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41" name="Rectangle 40">
              <a:hlinkClick r:id="rId7"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closure</a:t>
              </a:r>
            </a:p>
          </p:txBody>
        </p:sp>
        <p:sp>
          <p:nvSpPr>
            <p:cNvPr id="42" name="Rectangle 41">
              <a:hlinkClick r:id="rId8"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symmetry</a:t>
              </a:r>
            </a:p>
          </p:txBody>
        </p:sp>
        <p:sp>
          <p:nvSpPr>
            <p:cNvPr id="50" name="Rectangle 49">
              <a:hlinkClick r:id="rId9"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51" name="Rectangle 50">
              <a:hlinkClick r:id="rId10"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similarity</a:t>
              </a:r>
            </a:p>
          </p:txBody>
        </p:sp>
        <p:sp>
          <p:nvSpPr>
            <p:cNvPr id="52" name="Rectangle 51">
              <a:hlinkClick r:id="rId11"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53" name="Straight Connector 52"/>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26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
          <p:cNvSpPr txBox="1">
            <a:spLocks noChangeArrowheads="1"/>
          </p:cNvSpPr>
          <p:nvPr/>
        </p:nvSpPr>
        <p:spPr>
          <a:xfrm>
            <a:off x="675005" y="2698609"/>
            <a:ext cx="5869474" cy="578983"/>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group things together </a:t>
            </a:r>
            <a:br>
              <a:rPr lang="en-US" sz="1549" dirty="0">
                <a:solidFill>
                  <a:prstClr val="white"/>
                </a:solidFill>
              </a:rPr>
            </a:br>
            <a:r>
              <a:rPr lang="en-US" sz="1549" dirty="0">
                <a:solidFill>
                  <a:prstClr val="white"/>
                </a:solidFill>
              </a:rPr>
              <a:t>if they are in a smooth directional continuation</a:t>
            </a:r>
          </a:p>
        </p:txBody>
      </p:sp>
      <p:sp>
        <p:nvSpPr>
          <p:cNvPr id="41" name="Text Placeholder 40"/>
          <p:cNvSpPr>
            <a:spLocks noGrp="1"/>
          </p:cNvSpPr>
          <p:nvPr>
            <p:ph type="body" idx="1"/>
          </p:nvPr>
        </p:nvSpPr>
        <p:spPr/>
        <p:txBody>
          <a:bodyPr/>
          <a:lstStyle/>
          <a:p>
            <a:r>
              <a:rPr lang="en-US" smtClean="0"/>
              <a:t>Gestalt Continuity Principle</a:t>
            </a:r>
            <a:endParaRPr lang="en-US" dirty="0"/>
          </a:p>
        </p:txBody>
      </p:sp>
      <p:sp>
        <p:nvSpPr>
          <p:cNvPr id="38" name="Date Placeholder 4"/>
          <p:cNvSpPr>
            <a:spLocks noGrp="1"/>
          </p:cNvSpPr>
          <p:nvPr>
            <p:ph type="dt" sz="half" idx="10"/>
          </p:nvPr>
        </p:nvSpPr>
        <p:spPr/>
        <p:txBody>
          <a:bodyPr/>
          <a:lstStyle/>
          <a:p>
            <a:fld id="{E31C31AD-1C23-4D61-8A4D-8FF6B583B2AA}"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0CFEC368-1D7A-4F81-ABF6-AE0E36BAF64C}" type="slidenum">
              <a:rPr lang="en-US" smtClean="0">
                <a:solidFill>
                  <a:prstClr val="black">
                    <a:tint val="75000"/>
                  </a:prstClr>
                </a:solidFill>
              </a:rPr>
              <a:pPr/>
              <a:t>38</a:t>
            </a:fld>
            <a:endParaRPr lang="en-US">
              <a:solidFill>
                <a:prstClr val="black">
                  <a:tint val="75000"/>
                </a:prstClr>
              </a:solidFill>
            </a:endParaRPr>
          </a:p>
        </p:txBody>
      </p:sp>
      <p:sp>
        <p:nvSpPr>
          <p:cNvPr id="84994" name="Rectangle 2"/>
          <p:cNvSpPr>
            <a:spLocks noGrp="1" noChangeArrowheads="1"/>
          </p:cNvSpPr>
          <p:nvPr>
            <p:ph type="title"/>
          </p:nvPr>
        </p:nvSpPr>
        <p:spPr/>
        <p:txBody>
          <a:bodyPr/>
          <a:lstStyle/>
          <a:p>
            <a:r>
              <a:rPr lang="en-US" smtClean="0"/>
              <a:t>Gestalt Theory</a:t>
            </a:r>
            <a:endParaRPr lang="en-US" dirty="0"/>
          </a:p>
        </p:txBody>
      </p:sp>
      <p:pic>
        <p:nvPicPr>
          <p:cNvPr id="85071" name="Picture 79"/>
          <p:cNvPicPr>
            <a:picLocks noChangeAspect="1" noChangeArrowheads="1"/>
          </p:cNvPicPr>
          <p:nvPr/>
        </p:nvPicPr>
        <p:blipFill>
          <a:blip r:embed="rId3" cstate="print">
            <a:clrChange>
              <a:clrFrom>
                <a:srgbClr val="FFFFFF"/>
              </a:clrFrom>
              <a:clrTo>
                <a:srgbClr val="FFFFFF">
                  <a:alpha val="0"/>
                </a:srgbClr>
              </a:clrTo>
            </a:clrChange>
          </a:blip>
          <a:srcRect t="52469" b="27161"/>
          <a:stretch>
            <a:fillRect/>
          </a:stretch>
        </p:blipFill>
        <p:spPr bwMode="auto">
          <a:xfrm>
            <a:off x="6827693" y="604041"/>
            <a:ext cx="5091516" cy="637757"/>
          </a:xfrm>
          <a:prstGeom prst="rect">
            <a:avLst/>
          </a:prstGeom>
          <a:ln>
            <a:noFill/>
          </a:ln>
          <a:effectLst/>
        </p:spPr>
      </p:pic>
      <p:grpSp>
        <p:nvGrpSpPr>
          <p:cNvPr id="2" name="Group 44"/>
          <p:cNvGrpSpPr/>
          <p:nvPr/>
        </p:nvGrpSpPr>
        <p:grpSpPr>
          <a:xfrm>
            <a:off x="10410793" y="1478077"/>
            <a:ext cx="3052833" cy="2907318"/>
            <a:chOff x="4817658" y="4230806"/>
            <a:chExt cx="1493520" cy="1493520"/>
          </a:xfrm>
          <a:solidFill>
            <a:schemeClr val="accent6"/>
          </a:solidFill>
        </p:grpSpPr>
        <p:grpSp>
          <p:nvGrpSpPr>
            <p:cNvPr id="3" name="Group 30"/>
            <p:cNvGrpSpPr/>
            <p:nvPr/>
          </p:nvGrpSpPr>
          <p:grpSpPr>
            <a:xfrm>
              <a:off x="4817658" y="4230806"/>
              <a:ext cx="1341120" cy="1341120"/>
              <a:chOff x="4817658" y="4230806"/>
              <a:chExt cx="1341120" cy="1341120"/>
            </a:xfrm>
            <a:grpFill/>
          </p:grpSpPr>
          <p:sp>
            <p:nvSpPr>
              <p:cNvPr id="48" name="Rectangle 47"/>
              <p:cNvSpPr>
                <a:spLocks noChangeAspect="1"/>
              </p:cNvSpPr>
              <p:nvPr/>
            </p:nvSpPr>
            <p:spPr>
              <a:xfrm>
                <a:off x="4817658" y="4230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49" name="Rectangle 48"/>
              <p:cNvSpPr>
                <a:spLocks noChangeAspect="1"/>
              </p:cNvSpPr>
              <p:nvPr/>
            </p:nvSpPr>
            <p:spPr>
              <a:xfrm>
                <a:off x="4970058" y="4383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50" name="Rectangle 49"/>
              <p:cNvSpPr>
                <a:spLocks noChangeAspect="1"/>
              </p:cNvSpPr>
              <p:nvPr/>
            </p:nvSpPr>
            <p:spPr>
              <a:xfrm>
                <a:off x="5122458"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51" name="Rectangle 50"/>
              <p:cNvSpPr>
                <a:spLocks noChangeAspect="1"/>
              </p:cNvSpPr>
              <p:nvPr/>
            </p:nvSpPr>
            <p:spPr>
              <a:xfrm>
                <a:off x="5274858"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52" name="Rectangle 51"/>
              <p:cNvSpPr>
                <a:spLocks noChangeAspect="1"/>
              </p:cNvSpPr>
              <p:nvPr/>
            </p:nvSpPr>
            <p:spPr>
              <a:xfrm>
                <a:off x="5427258"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53" name="Rectangle 52"/>
              <p:cNvSpPr>
                <a:spLocks noChangeAspect="1"/>
              </p:cNvSpPr>
              <p:nvPr/>
            </p:nvSpPr>
            <p:spPr>
              <a:xfrm>
                <a:off x="5579658" y="4992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54" name="Rectangle 53"/>
              <p:cNvSpPr>
                <a:spLocks noChangeAspect="1"/>
              </p:cNvSpPr>
              <p:nvPr/>
            </p:nvSpPr>
            <p:spPr>
              <a:xfrm>
                <a:off x="5732058" y="5145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55" name="Rectangle 54"/>
              <p:cNvSpPr>
                <a:spLocks noChangeAspect="1"/>
              </p:cNvSpPr>
              <p:nvPr/>
            </p:nvSpPr>
            <p:spPr>
              <a:xfrm>
                <a:off x="5884458"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sp>
          <p:nvSpPr>
            <p:cNvPr id="47" name="Rectangle 46"/>
            <p:cNvSpPr>
              <a:spLocks noChangeAspect="1"/>
            </p:cNvSpPr>
            <p:nvPr/>
          </p:nvSpPr>
          <p:spPr>
            <a:xfrm>
              <a:off x="6036858"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grpSp>
        <p:nvGrpSpPr>
          <p:cNvPr id="4" name="Group 55"/>
          <p:cNvGrpSpPr/>
          <p:nvPr/>
        </p:nvGrpSpPr>
        <p:grpSpPr>
          <a:xfrm rot="5400000">
            <a:off x="6809424" y="1496346"/>
            <a:ext cx="2907318" cy="2870781"/>
            <a:chOff x="4817658" y="4230806"/>
            <a:chExt cx="1493520" cy="1493520"/>
          </a:xfrm>
          <a:solidFill>
            <a:schemeClr val="accent6"/>
          </a:solidFill>
        </p:grpSpPr>
        <p:grpSp>
          <p:nvGrpSpPr>
            <p:cNvPr id="5" name="Group 30"/>
            <p:cNvGrpSpPr/>
            <p:nvPr/>
          </p:nvGrpSpPr>
          <p:grpSpPr>
            <a:xfrm>
              <a:off x="4817658" y="4230806"/>
              <a:ext cx="1341120" cy="1341120"/>
              <a:chOff x="4817658" y="4230806"/>
              <a:chExt cx="1341120" cy="1341120"/>
            </a:xfrm>
            <a:grpFill/>
          </p:grpSpPr>
          <p:sp>
            <p:nvSpPr>
              <p:cNvPr id="59" name="Rectangle 58"/>
              <p:cNvSpPr>
                <a:spLocks noChangeAspect="1"/>
              </p:cNvSpPr>
              <p:nvPr/>
            </p:nvSpPr>
            <p:spPr>
              <a:xfrm>
                <a:off x="4817658" y="4230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0" name="Rectangle 59"/>
              <p:cNvSpPr>
                <a:spLocks noChangeAspect="1"/>
              </p:cNvSpPr>
              <p:nvPr/>
            </p:nvSpPr>
            <p:spPr>
              <a:xfrm>
                <a:off x="4970058" y="4383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1" name="Rectangle 60"/>
              <p:cNvSpPr>
                <a:spLocks noChangeAspect="1"/>
              </p:cNvSpPr>
              <p:nvPr/>
            </p:nvSpPr>
            <p:spPr>
              <a:xfrm>
                <a:off x="5122458"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2" name="Rectangle 61"/>
              <p:cNvSpPr>
                <a:spLocks noChangeAspect="1"/>
              </p:cNvSpPr>
              <p:nvPr/>
            </p:nvSpPr>
            <p:spPr>
              <a:xfrm>
                <a:off x="5274858"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3" name="Rectangle 62"/>
              <p:cNvSpPr>
                <a:spLocks noChangeAspect="1"/>
              </p:cNvSpPr>
              <p:nvPr/>
            </p:nvSpPr>
            <p:spPr>
              <a:xfrm>
                <a:off x="5427258"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4" name="Rectangle 63"/>
              <p:cNvSpPr>
                <a:spLocks noChangeAspect="1"/>
              </p:cNvSpPr>
              <p:nvPr/>
            </p:nvSpPr>
            <p:spPr>
              <a:xfrm>
                <a:off x="5579658" y="4992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5" name="Rectangle 64"/>
              <p:cNvSpPr>
                <a:spLocks noChangeAspect="1"/>
              </p:cNvSpPr>
              <p:nvPr/>
            </p:nvSpPr>
            <p:spPr>
              <a:xfrm>
                <a:off x="5732058" y="5145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66" name="Rectangle 65"/>
              <p:cNvSpPr>
                <a:spLocks noChangeAspect="1"/>
              </p:cNvSpPr>
              <p:nvPr/>
            </p:nvSpPr>
            <p:spPr>
              <a:xfrm>
                <a:off x="5884458"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sp>
          <p:nvSpPr>
            <p:cNvPr id="58" name="Rectangle 57"/>
            <p:cNvSpPr>
              <a:spLocks noChangeAspect="1"/>
            </p:cNvSpPr>
            <p:nvPr/>
          </p:nvSpPr>
          <p:spPr>
            <a:xfrm>
              <a:off x="6036858"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grpSp>
        <p:nvGrpSpPr>
          <p:cNvPr id="6" name="Group 77"/>
          <p:cNvGrpSpPr/>
          <p:nvPr/>
        </p:nvGrpSpPr>
        <p:grpSpPr>
          <a:xfrm>
            <a:off x="8867182" y="3364955"/>
            <a:ext cx="2428244" cy="2297341"/>
            <a:chOff x="6355307" y="2825087"/>
            <a:chExt cx="2194105" cy="2075824"/>
          </a:xfrm>
        </p:grpSpPr>
        <p:sp>
          <p:nvSpPr>
            <p:cNvPr id="79" name="Rectangle 78"/>
            <p:cNvSpPr>
              <a:spLocks noChangeAspect="1"/>
            </p:cNvSpPr>
            <p:nvPr/>
          </p:nvSpPr>
          <p:spPr>
            <a:xfrm>
              <a:off x="6632811" y="4626591"/>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0" name="Rectangle 79"/>
            <p:cNvSpPr>
              <a:spLocks noChangeAspect="1"/>
            </p:cNvSpPr>
            <p:nvPr/>
          </p:nvSpPr>
          <p:spPr>
            <a:xfrm>
              <a:off x="7917975" y="3086669"/>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1" name="Rectangle 80"/>
            <p:cNvSpPr>
              <a:spLocks noChangeAspect="1"/>
            </p:cNvSpPr>
            <p:nvPr/>
          </p:nvSpPr>
          <p:spPr>
            <a:xfrm>
              <a:off x="7237862" y="3948753"/>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2" name="Rectangle 81"/>
            <p:cNvSpPr>
              <a:spLocks noChangeAspect="1"/>
            </p:cNvSpPr>
            <p:nvPr/>
          </p:nvSpPr>
          <p:spPr>
            <a:xfrm>
              <a:off x="6639635" y="3377821"/>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3" name="Rectangle 82"/>
            <p:cNvSpPr>
              <a:spLocks noChangeAspect="1"/>
            </p:cNvSpPr>
            <p:nvPr/>
          </p:nvSpPr>
          <p:spPr>
            <a:xfrm>
              <a:off x="6355307" y="3093493"/>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4" name="Rectangle 83"/>
            <p:cNvSpPr>
              <a:spLocks noChangeAspect="1"/>
            </p:cNvSpPr>
            <p:nvPr/>
          </p:nvSpPr>
          <p:spPr>
            <a:xfrm>
              <a:off x="6930788" y="3095767"/>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5" name="Rectangle 84"/>
            <p:cNvSpPr>
              <a:spLocks noChangeAspect="1"/>
            </p:cNvSpPr>
            <p:nvPr/>
          </p:nvSpPr>
          <p:spPr>
            <a:xfrm>
              <a:off x="6646459" y="2825087"/>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6" name="Rectangle 85"/>
            <p:cNvSpPr>
              <a:spLocks noChangeAspect="1"/>
            </p:cNvSpPr>
            <p:nvPr/>
          </p:nvSpPr>
          <p:spPr>
            <a:xfrm>
              <a:off x="7576782" y="3946478"/>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87" name="Rectangle 86"/>
            <p:cNvSpPr>
              <a:spLocks noChangeAspect="1"/>
            </p:cNvSpPr>
            <p:nvPr/>
          </p:nvSpPr>
          <p:spPr>
            <a:xfrm>
              <a:off x="8275092" y="4603845"/>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pic>
        <p:nvPicPr>
          <p:cNvPr id="9218" name="Picture 2" descr="gestalt-continuation.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825" y="3419382"/>
            <a:ext cx="4901770" cy="3700046"/>
          </a:xfrm>
          <a:prstGeom prst="rect">
            <a:avLst/>
          </a:prstGeom>
          <a:noFill/>
          <a:extLst>
            <a:ext uri="{909E8E84-426E-40DD-AFC4-6F175D3DCCD1}">
              <a14:hiddenFill xmlns:a14="http://schemas.microsoft.com/office/drawing/2010/main">
                <a:solidFill>
                  <a:srgbClr val="FFFFFF"/>
                </a:solidFill>
              </a14:hiddenFill>
            </a:ext>
          </a:extLst>
        </p:spPr>
      </p:pic>
      <p:sp>
        <p:nvSpPr>
          <p:cNvPr id="74" name="Left Arrow Callout 73"/>
          <p:cNvSpPr/>
          <p:nvPr/>
        </p:nvSpPr>
        <p:spPr>
          <a:xfrm>
            <a:off x="5144576" y="5189298"/>
            <a:ext cx="2361283" cy="637354"/>
          </a:xfrm>
          <a:prstGeom prst="leftArrowCallout">
            <a:avLst/>
          </a:prstGeom>
        </p:spPr>
        <p:style>
          <a:lnRef idx="0">
            <a:schemeClr val="accent6"/>
          </a:lnRef>
          <a:fillRef idx="3">
            <a:schemeClr val="accent6"/>
          </a:fillRef>
          <a:effectRef idx="3">
            <a:schemeClr val="accent6"/>
          </a:effectRef>
          <a:fontRef idx="minor">
            <a:schemeClr val="lt1"/>
          </a:fontRef>
        </p:style>
        <p:txBody>
          <a:bodyPr rtlCol="0" anchor="ctr">
            <a:spAutoFit/>
          </a:bodyPr>
          <a:lstStyle/>
          <a:p>
            <a:pPr algn="ctr" eaLnBrk="1" hangingPunct="1"/>
            <a:r>
              <a:rPr lang="en-US" sz="1771" dirty="0">
                <a:solidFill>
                  <a:prstClr val="white"/>
                </a:solidFill>
              </a:rPr>
              <a:t>curve or color?</a:t>
            </a:r>
          </a:p>
        </p:txBody>
      </p:sp>
      <p:grpSp>
        <p:nvGrpSpPr>
          <p:cNvPr id="76" name="Group 75"/>
          <p:cNvGrpSpPr/>
          <p:nvPr/>
        </p:nvGrpSpPr>
        <p:grpSpPr>
          <a:xfrm>
            <a:off x="11317661" y="4350231"/>
            <a:ext cx="2175736" cy="2096995"/>
            <a:chOff x="8702040" y="4956391"/>
            <a:chExt cx="1965944" cy="1894796"/>
          </a:xfrm>
        </p:grpSpPr>
        <p:sp>
          <p:nvSpPr>
            <p:cNvPr id="78" name="Rectangle 77">
              <a:hlinkClick r:id="rId5"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88" name="Rectangle 87">
              <a:hlinkClick r:id="rId6"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89" name="Rectangle 88">
              <a:hlinkClick r:id="rId7"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closure</a:t>
              </a:r>
            </a:p>
          </p:txBody>
        </p:sp>
        <p:sp>
          <p:nvSpPr>
            <p:cNvPr id="90" name="Rectangle 89">
              <a:hlinkClick r:id="rId8"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symmetry</a:t>
              </a:r>
            </a:p>
          </p:txBody>
        </p:sp>
        <p:sp>
          <p:nvSpPr>
            <p:cNvPr id="91" name="Rectangle 90">
              <a:hlinkClick r:id="rId9"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continuity</a:t>
              </a:r>
            </a:p>
          </p:txBody>
        </p:sp>
        <p:sp>
          <p:nvSpPr>
            <p:cNvPr id="92" name="Rectangle 91">
              <a:hlinkClick r:id="rId10"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93" name="Rectangle 92">
              <a:hlinkClick r:id="rId11"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94" name="Straight Connector 93"/>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741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2" descr="gestalt-symmetry.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0666" y="537500"/>
            <a:ext cx="4901770" cy="896024"/>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oup 108"/>
          <p:cNvGrpSpPr/>
          <p:nvPr/>
        </p:nvGrpSpPr>
        <p:grpSpPr>
          <a:xfrm>
            <a:off x="11317661" y="4350231"/>
            <a:ext cx="2175736" cy="2096995"/>
            <a:chOff x="8702040" y="4956391"/>
            <a:chExt cx="1965944" cy="1894796"/>
          </a:xfrm>
        </p:grpSpPr>
        <p:sp>
          <p:nvSpPr>
            <p:cNvPr id="110" name="Rectangle 109">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111" name="Rectangle 110">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112" name="Rectangle 111">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closure</a:t>
              </a:r>
            </a:p>
          </p:txBody>
        </p:sp>
        <p:sp>
          <p:nvSpPr>
            <p:cNvPr id="113" name="Rectangle 112">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symmetry</a:t>
              </a:r>
            </a:p>
          </p:txBody>
        </p:sp>
        <p:sp>
          <p:nvSpPr>
            <p:cNvPr id="114" name="Rectangle 113">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115" name="Rectangle 114">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117" name="Rectangle 116">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sp>
        <p:nvSpPr>
          <p:cNvPr id="54" name="Text Placeholder 53"/>
          <p:cNvSpPr>
            <a:spLocks noGrp="1"/>
          </p:cNvSpPr>
          <p:nvPr>
            <p:ph type="body" idx="1"/>
          </p:nvPr>
        </p:nvSpPr>
        <p:spPr/>
        <p:txBody>
          <a:bodyPr/>
          <a:lstStyle/>
          <a:p>
            <a:r>
              <a:rPr lang="en-US" smtClean="0"/>
              <a:t>Gestalt Symmetry Principle</a:t>
            </a:r>
            <a:endParaRPr lang="en-US" dirty="0"/>
          </a:p>
        </p:txBody>
      </p:sp>
      <p:sp>
        <p:nvSpPr>
          <p:cNvPr id="51" name="Date Placeholder 4"/>
          <p:cNvSpPr>
            <a:spLocks noGrp="1"/>
          </p:cNvSpPr>
          <p:nvPr>
            <p:ph type="dt" sz="half" idx="10"/>
          </p:nvPr>
        </p:nvSpPr>
        <p:spPr/>
        <p:txBody>
          <a:bodyPr/>
          <a:lstStyle/>
          <a:p>
            <a:fld id="{4FD5C3E2-AF5C-49F0-9A93-4CA1AC560B19}" type="datetime3">
              <a:rPr lang="en-US" smtClean="0">
                <a:solidFill>
                  <a:prstClr val="black">
                    <a:tint val="75000"/>
                  </a:prstClr>
                </a:solidFill>
              </a:rPr>
              <a:pPr/>
              <a:t>25 September 2014</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0CFEC368-1D7A-4F81-ABF6-AE0E36BAF64C}" type="slidenum">
              <a:rPr lang="en-US" smtClean="0">
                <a:solidFill>
                  <a:prstClr val="black">
                    <a:tint val="75000"/>
                  </a:prstClr>
                </a:solidFill>
              </a:rPr>
              <a:pPr/>
              <a:t>39</a:t>
            </a:fld>
            <a:endParaRPr lang="en-US">
              <a:solidFill>
                <a:prstClr val="black">
                  <a:tint val="75000"/>
                </a:prstClr>
              </a:solidFill>
            </a:endParaRPr>
          </a:p>
        </p:txBody>
      </p:sp>
      <p:sp>
        <p:nvSpPr>
          <p:cNvPr id="87042" name="Rectangle 2"/>
          <p:cNvSpPr>
            <a:spLocks noGrp="1" noChangeArrowheads="1"/>
          </p:cNvSpPr>
          <p:nvPr>
            <p:ph type="title"/>
          </p:nvPr>
        </p:nvSpPr>
        <p:spPr/>
        <p:txBody>
          <a:bodyPr/>
          <a:lstStyle/>
          <a:p>
            <a:r>
              <a:rPr lang="en-US" smtClean="0"/>
              <a:t>Gestalt Theory</a:t>
            </a:r>
            <a:endParaRPr lang="en-US" dirty="0"/>
          </a:p>
        </p:txBody>
      </p:sp>
      <p:pic>
        <p:nvPicPr>
          <p:cNvPr id="87153" name="Picture 113"/>
          <p:cNvPicPr>
            <a:picLocks noChangeAspect="1" noChangeArrowheads="1"/>
          </p:cNvPicPr>
          <p:nvPr/>
        </p:nvPicPr>
        <p:blipFill>
          <a:blip r:embed="rId11" cstate="print">
            <a:clrChange>
              <a:clrFrom>
                <a:srgbClr val="000000"/>
              </a:clrFrom>
              <a:clrTo>
                <a:srgbClr val="000000">
                  <a:alpha val="0"/>
                </a:srgbClr>
              </a:clrTo>
            </a:clrChange>
          </a:blip>
          <a:srcRect r="4449" b="-8341"/>
          <a:stretch>
            <a:fillRect/>
          </a:stretch>
        </p:blipFill>
        <p:spPr bwMode="auto">
          <a:xfrm>
            <a:off x="2092479" y="4229556"/>
            <a:ext cx="4452002" cy="2798045"/>
          </a:xfrm>
          <a:prstGeom prst="rect">
            <a:avLst/>
          </a:prstGeom>
          <a:ln>
            <a:noFill/>
          </a:ln>
          <a:effectLst/>
        </p:spPr>
      </p:pic>
      <p:grpSp>
        <p:nvGrpSpPr>
          <p:cNvPr id="2" name="Group 79"/>
          <p:cNvGrpSpPr/>
          <p:nvPr/>
        </p:nvGrpSpPr>
        <p:grpSpPr>
          <a:xfrm>
            <a:off x="9801381" y="1203655"/>
            <a:ext cx="3571508" cy="4303971"/>
            <a:chOff x="7157825" y="2879677"/>
            <a:chExt cx="1494855" cy="2704384"/>
          </a:xfrm>
        </p:grpSpPr>
        <p:grpSp>
          <p:nvGrpSpPr>
            <p:cNvPr id="3" name="Group 57"/>
            <p:cNvGrpSpPr/>
            <p:nvPr/>
          </p:nvGrpSpPr>
          <p:grpSpPr>
            <a:xfrm>
              <a:off x="7159160" y="2879677"/>
              <a:ext cx="1493520" cy="1493520"/>
              <a:chOff x="4817658" y="4230806"/>
              <a:chExt cx="1493520" cy="1493520"/>
            </a:xfrm>
            <a:solidFill>
              <a:schemeClr val="accent6"/>
            </a:solidFill>
          </p:grpSpPr>
          <p:grpSp>
            <p:nvGrpSpPr>
              <p:cNvPr id="4" name="Group 30"/>
              <p:cNvGrpSpPr/>
              <p:nvPr/>
            </p:nvGrpSpPr>
            <p:grpSpPr>
              <a:xfrm>
                <a:off x="4817658" y="4230806"/>
                <a:ext cx="1341120" cy="1341120"/>
                <a:chOff x="4817658" y="4230806"/>
                <a:chExt cx="1341120" cy="1341120"/>
              </a:xfrm>
              <a:grpFill/>
            </p:grpSpPr>
            <p:sp>
              <p:nvSpPr>
                <p:cNvPr id="61" name="Rectangle 60"/>
                <p:cNvSpPr>
                  <a:spLocks noChangeAspect="1"/>
                </p:cNvSpPr>
                <p:nvPr/>
              </p:nvSpPr>
              <p:spPr>
                <a:xfrm>
                  <a:off x="4817658" y="4230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2" name="Rectangle 61"/>
                <p:cNvSpPr>
                  <a:spLocks noChangeAspect="1"/>
                </p:cNvSpPr>
                <p:nvPr/>
              </p:nvSpPr>
              <p:spPr>
                <a:xfrm>
                  <a:off x="4970058" y="4383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3" name="Rectangle 62"/>
                <p:cNvSpPr>
                  <a:spLocks noChangeAspect="1"/>
                </p:cNvSpPr>
                <p:nvPr/>
              </p:nvSpPr>
              <p:spPr>
                <a:xfrm>
                  <a:off x="5122458"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4" name="Rectangle 63"/>
                <p:cNvSpPr>
                  <a:spLocks noChangeAspect="1"/>
                </p:cNvSpPr>
                <p:nvPr/>
              </p:nvSpPr>
              <p:spPr>
                <a:xfrm>
                  <a:off x="5274858"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5" name="Rectangle 64"/>
                <p:cNvSpPr>
                  <a:spLocks noChangeAspect="1"/>
                </p:cNvSpPr>
                <p:nvPr/>
              </p:nvSpPr>
              <p:spPr>
                <a:xfrm>
                  <a:off x="5427258"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6" name="Rectangle 65"/>
                <p:cNvSpPr>
                  <a:spLocks noChangeAspect="1"/>
                </p:cNvSpPr>
                <p:nvPr/>
              </p:nvSpPr>
              <p:spPr>
                <a:xfrm>
                  <a:off x="5579658" y="4992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7" name="Rectangle 66"/>
                <p:cNvSpPr>
                  <a:spLocks noChangeAspect="1"/>
                </p:cNvSpPr>
                <p:nvPr/>
              </p:nvSpPr>
              <p:spPr>
                <a:xfrm>
                  <a:off x="5732058" y="5145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68" name="Rectangle 67"/>
                <p:cNvSpPr>
                  <a:spLocks noChangeAspect="1"/>
                </p:cNvSpPr>
                <p:nvPr/>
              </p:nvSpPr>
              <p:spPr>
                <a:xfrm>
                  <a:off x="5884458"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sp>
            <p:nvSpPr>
              <p:cNvPr id="60" name="Rectangle 59"/>
              <p:cNvSpPr>
                <a:spLocks noChangeAspect="1"/>
              </p:cNvSpPr>
              <p:nvPr/>
            </p:nvSpPr>
            <p:spPr>
              <a:xfrm>
                <a:off x="6036858"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grpSp>
          <p:nvGrpSpPr>
            <p:cNvPr id="5" name="Group 68"/>
            <p:cNvGrpSpPr/>
            <p:nvPr/>
          </p:nvGrpSpPr>
          <p:grpSpPr>
            <a:xfrm rot="5400000">
              <a:off x="7157825" y="4242941"/>
              <a:ext cx="1341120" cy="1341120"/>
              <a:chOff x="4668504" y="4383206"/>
              <a:chExt cx="1341120" cy="1341120"/>
            </a:xfrm>
            <a:solidFill>
              <a:schemeClr val="accent6"/>
            </a:solidFill>
          </p:grpSpPr>
          <p:grpSp>
            <p:nvGrpSpPr>
              <p:cNvPr id="6" name="Group 30"/>
              <p:cNvGrpSpPr/>
              <p:nvPr/>
            </p:nvGrpSpPr>
            <p:grpSpPr>
              <a:xfrm>
                <a:off x="4668504" y="4383206"/>
                <a:ext cx="1188720" cy="1188720"/>
                <a:chOff x="4668504" y="4383206"/>
                <a:chExt cx="1188720" cy="1188720"/>
              </a:xfrm>
              <a:grpFill/>
            </p:grpSpPr>
            <p:sp>
              <p:nvSpPr>
                <p:cNvPr id="73" name="Rectangle 72"/>
                <p:cNvSpPr>
                  <a:spLocks noChangeAspect="1"/>
                </p:cNvSpPr>
                <p:nvPr/>
              </p:nvSpPr>
              <p:spPr>
                <a:xfrm>
                  <a:off x="4668504" y="4383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74" name="Rectangle 73"/>
                <p:cNvSpPr>
                  <a:spLocks noChangeAspect="1"/>
                </p:cNvSpPr>
                <p:nvPr/>
              </p:nvSpPr>
              <p:spPr>
                <a:xfrm>
                  <a:off x="4820904"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75" name="Rectangle 74"/>
                <p:cNvSpPr>
                  <a:spLocks noChangeAspect="1"/>
                </p:cNvSpPr>
                <p:nvPr/>
              </p:nvSpPr>
              <p:spPr>
                <a:xfrm>
                  <a:off x="4973305"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76" name="Rectangle 75"/>
                <p:cNvSpPr>
                  <a:spLocks noChangeAspect="1"/>
                </p:cNvSpPr>
                <p:nvPr/>
              </p:nvSpPr>
              <p:spPr>
                <a:xfrm>
                  <a:off x="5125703"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77" name="Rectangle 76"/>
                <p:cNvSpPr>
                  <a:spLocks noChangeAspect="1"/>
                </p:cNvSpPr>
                <p:nvPr/>
              </p:nvSpPr>
              <p:spPr>
                <a:xfrm>
                  <a:off x="5278104" y="4992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78" name="Rectangle 77"/>
                <p:cNvSpPr>
                  <a:spLocks noChangeAspect="1"/>
                </p:cNvSpPr>
                <p:nvPr/>
              </p:nvSpPr>
              <p:spPr>
                <a:xfrm>
                  <a:off x="5430505" y="5145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sp>
              <p:nvSpPr>
                <p:cNvPr id="79" name="Rectangle 78"/>
                <p:cNvSpPr>
                  <a:spLocks noChangeAspect="1"/>
                </p:cNvSpPr>
                <p:nvPr/>
              </p:nvSpPr>
              <p:spPr>
                <a:xfrm>
                  <a:off x="5582904"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sp>
            <p:nvSpPr>
              <p:cNvPr id="71" name="Rectangle 70"/>
              <p:cNvSpPr>
                <a:spLocks noChangeAspect="1"/>
              </p:cNvSpPr>
              <p:nvPr/>
            </p:nvSpPr>
            <p:spPr>
              <a:xfrm>
                <a:off x="5735304"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a:solidFill>
                    <a:prstClr val="white"/>
                  </a:solidFill>
                </a:endParaRPr>
              </a:p>
            </p:txBody>
          </p:sp>
        </p:grpSp>
      </p:grpSp>
      <p:grpSp>
        <p:nvGrpSpPr>
          <p:cNvPr id="7" name="Group 80"/>
          <p:cNvGrpSpPr/>
          <p:nvPr/>
        </p:nvGrpSpPr>
        <p:grpSpPr>
          <a:xfrm>
            <a:off x="7638197" y="2628044"/>
            <a:ext cx="1652898" cy="1652898"/>
            <a:chOff x="4817658" y="4230806"/>
            <a:chExt cx="1493520" cy="1493520"/>
          </a:xfrm>
          <a:solidFill>
            <a:schemeClr val="accent6"/>
          </a:solidFill>
        </p:grpSpPr>
        <p:grpSp>
          <p:nvGrpSpPr>
            <p:cNvPr id="8" name="Group 30"/>
            <p:cNvGrpSpPr/>
            <p:nvPr/>
          </p:nvGrpSpPr>
          <p:grpSpPr>
            <a:xfrm>
              <a:off x="4817658" y="4230806"/>
              <a:ext cx="1341120" cy="1341120"/>
              <a:chOff x="4817658" y="4230806"/>
              <a:chExt cx="1341120" cy="1341120"/>
            </a:xfrm>
            <a:grpFill/>
          </p:grpSpPr>
          <p:sp>
            <p:nvSpPr>
              <p:cNvPr id="84" name="Rectangle 83"/>
              <p:cNvSpPr>
                <a:spLocks noChangeAspect="1"/>
              </p:cNvSpPr>
              <p:nvPr/>
            </p:nvSpPr>
            <p:spPr>
              <a:xfrm>
                <a:off x="4817658" y="4230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85" name="Rectangle 84"/>
              <p:cNvSpPr>
                <a:spLocks noChangeAspect="1"/>
              </p:cNvSpPr>
              <p:nvPr/>
            </p:nvSpPr>
            <p:spPr>
              <a:xfrm>
                <a:off x="4970058" y="4383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86" name="Rectangle 85"/>
              <p:cNvSpPr>
                <a:spLocks noChangeAspect="1"/>
              </p:cNvSpPr>
              <p:nvPr/>
            </p:nvSpPr>
            <p:spPr>
              <a:xfrm>
                <a:off x="5122458"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87" name="Rectangle 86"/>
              <p:cNvSpPr>
                <a:spLocks noChangeAspect="1"/>
              </p:cNvSpPr>
              <p:nvPr/>
            </p:nvSpPr>
            <p:spPr>
              <a:xfrm>
                <a:off x="5274858"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88" name="Rectangle 87"/>
              <p:cNvSpPr>
                <a:spLocks noChangeAspect="1"/>
              </p:cNvSpPr>
              <p:nvPr/>
            </p:nvSpPr>
            <p:spPr>
              <a:xfrm>
                <a:off x="5427258"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89" name="Rectangle 88"/>
              <p:cNvSpPr>
                <a:spLocks noChangeAspect="1"/>
              </p:cNvSpPr>
              <p:nvPr/>
            </p:nvSpPr>
            <p:spPr>
              <a:xfrm>
                <a:off x="5579658" y="4992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90" name="Rectangle 89"/>
              <p:cNvSpPr>
                <a:spLocks noChangeAspect="1"/>
              </p:cNvSpPr>
              <p:nvPr/>
            </p:nvSpPr>
            <p:spPr>
              <a:xfrm>
                <a:off x="5732058" y="5145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91" name="Rectangle 90"/>
              <p:cNvSpPr>
                <a:spLocks noChangeAspect="1"/>
              </p:cNvSpPr>
              <p:nvPr/>
            </p:nvSpPr>
            <p:spPr>
              <a:xfrm>
                <a:off x="5884458"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sp>
          <p:nvSpPr>
            <p:cNvPr id="83" name="Rectangle 82"/>
            <p:cNvSpPr>
              <a:spLocks noChangeAspect="1"/>
            </p:cNvSpPr>
            <p:nvPr/>
          </p:nvSpPr>
          <p:spPr>
            <a:xfrm>
              <a:off x="6036858"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grpSp>
        <p:nvGrpSpPr>
          <p:cNvPr id="9" name="Group 91"/>
          <p:cNvGrpSpPr/>
          <p:nvPr/>
        </p:nvGrpSpPr>
        <p:grpSpPr>
          <a:xfrm>
            <a:off x="8876701" y="2628043"/>
            <a:ext cx="1652898" cy="1652898"/>
            <a:chOff x="4817658" y="4230806"/>
            <a:chExt cx="1493520" cy="1493520"/>
          </a:xfrm>
          <a:solidFill>
            <a:schemeClr val="accent6"/>
          </a:solidFill>
        </p:grpSpPr>
        <p:grpSp>
          <p:nvGrpSpPr>
            <p:cNvPr id="10" name="Group 30"/>
            <p:cNvGrpSpPr/>
            <p:nvPr/>
          </p:nvGrpSpPr>
          <p:grpSpPr>
            <a:xfrm>
              <a:off x="4817658" y="4230806"/>
              <a:ext cx="1341120" cy="1341120"/>
              <a:chOff x="4817658" y="4230806"/>
              <a:chExt cx="1341120" cy="1341120"/>
            </a:xfrm>
            <a:grpFill/>
          </p:grpSpPr>
          <p:sp>
            <p:nvSpPr>
              <p:cNvPr id="95" name="Rectangle 94"/>
              <p:cNvSpPr>
                <a:spLocks noChangeAspect="1"/>
              </p:cNvSpPr>
              <p:nvPr/>
            </p:nvSpPr>
            <p:spPr>
              <a:xfrm>
                <a:off x="4817658" y="4230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96" name="Rectangle 95"/>
              <p:cNvSpPr>
                <a:spLocks noChangeAspect="1"/>
              </p:cNvSpPr>
              <p:nvPr/>
            </p:nvSpPr>
            <p:spPr>
              <a:xfrm>
                <a:off x="4970058" y="4383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97" name="Rectangle 96"/>
              <p:cNvSpPr>
                <a:spLocks noChangeAspect="1"/>
              </p:cNvSpPr>
              <p:nvPr/>
            </p:nvSpPr>
            <p:spPr>
              <a:xfrm>
                <a:off x="5122458" y="4535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98" name="Rectangle 97"/>
              <p:cNvSpPr>
                <a:spLocks noChangeAspect="1"/>
              </p:cNvSpPr>
              <p:nvPr/>
            </p:nvSpPr>
            <p:spPr>
              <a:xfrm>
                <a:off x="5274858" y="4688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99" name="Rectangle 98"/>
              <p:cNvSpPr>
                <a:spLocks noChangeAspect="1"/>
              </p:cNvSpPr>
              <p:nvPr/>
            </p:nvSpPr>
            <p:spPr>
              <a:xfrm>
                <a:off x="5427258" y="48404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100" name="Rectangle 99"/>
              <p:cNvSpPr>
                <a:spLocks noChangeAspect="1"/>
              </p:cNvSpPr>
              <p:nvPr/>
            </p:nvSpPr>
            <p:spPr>
              <a:xfrm>
                <a:off x="5579658" y="49928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101" name="Rectangle 100"/>
              <p:cNvSpPr>
                <a:spLocks noChangeAspect="1"/>
              </p:cNvSpPr>
              <p:nvPr/>
            </p:nvSpPr>
            <p:spPr>
              <a:xfrm>
                <a:off x="5732058" y="51452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sp>
            <p:nvSpPr>
              <p:cNvPr id="102" name="Rectangle 101"/>
              <p:cNvSpPr>
                <a:spLocks noChangeAspect="1"/>
              </p:cNvSpPr>
              <p:nvPr/>
            </p:nvSpPr>
            <p:spPr>
              <a:xfrm>
                <a:off x="5884458" y="52976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sp>
          <p:nvSpPr>
            <p:cNvPr id="94" name="Rectangle 93"/>
            <p:cNvSpPr>
              <a:spLocks noChangeAspect="1"/>
            </p:cNvSpPr>
            <p:nvPr/>
          </p:nvSpPr>
          <p:spPr>
            <a:xfrm>
              <a:off x="6036858" y="5450006"/>
              <a:ext cx="274320" cy="2743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eaLnBrk="1" hangingPunct="1">
                <a:spcBef>
                  <a:spcPct val="30000"/>
                </a:spcBef>
              </a:pPr>
              <a:endParaRPr lang="en-US" sz="1328" b="1">
                <a:solidFill>
                  <a:prstClr val="white"/>
                </a:solidFill>
              </a:endParaRPr>
            </a:p>
          </p:txBody>
        </p:sp>
      </p:grpSp>
      <p:sp>
        <p:nvSpPr>
          <p:cNvPr id="104" name="Rectangle 7"/>
          <p:cNvSpPr txBox="1">
            <a:spLocks noChangeArrowheads="1"/>
          </p:cNvSpPr>
          <p:nvPr/>
        </p:nvSpPr>
        <p:spPr>
          <a:xfrm>
            <a:off x="675005" y="2698611"/>
            <a:ext cx="5869474" cy="105578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see perceive </a:t>
            </a:r>
            <a:br>
              <a:rPr lang="en-US" sz="1549" dirty="0">
                <a:solidFill>
                  <a:prstClr val="white"/>
                </a:solidFill>
              </a:rPr>
            </a:br>
            <a:r>
              <a:rPr lang="en-US" sz="1549" dirty="0">
                <a:solidFill>
                  <a:prstClr val="white"/>
                </a:solidFill>
              </a:rPr>
              <a:t>symmetrical arrangements </a:t>
            </a:r>
            <a:br>
              <a:rPr lang="en-US" sz="1549" dirty="0">
                <a:solidFill>
                  <a:prstClr val="white"/>
                </a:solidFill>
              </a:rPr>
            </a:br>
            <a:r>
              <a:rPr lang="en-US" sz="1549" dirty="0">
                <a:solidFill>
                  <a:prstClr val="white"/>
                </a:solidFill>
              </a:rPr>
              <a:t>as more likely to be a coherent whole </a:t>
            </a:r>
            <a:br>
              <a:rPr lang="en-US" sz="1549" dirty="0">
                <a:solidFill>
                  <a:prstClr val="white"/>
                </a:solidFill>
              </a:rPr>
            </a:br>
            <a:r>
              <a:rPr lang="en-US" sz="1549" dirty="0">
                <a:solidFill>
                  <a:prstClr val="white"/>
                </a:solidFill>
              </a:rPr>
              <a:t>than parallel arrangements</a:t>
            </a:r>
          </a:p>
        </p:txBody>
      </p:sp>
      <p:sp>
        <p:nvSpPr>
          <p:cNvPr id="105" name="Rectangle 104"/>
          <p:cNvSpPr/>
          <p:nvPr/>
        </p:nvSpPr>
        <p:spPr>
          <a:xfrm>
            <a:off x="3030660" y="6942661"/>
            <a:ext cx="896870" cy="647079"/>
          </a:xfrm>
          <a:prstGeom prst="rect">
            <a:avLst/>
          </a:prstGeom>
          <a:noFill/>
        </p:spPr>
        <p:txBody>
          <a:bodyPr wrap="none" lIns="101198" tIns="50599" rIns="101198" bIns="5059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234</a:t>
            </a:r>
            <a:endParaRPr lang="en-US" sz="3541" b="1" cap="all" dirty="0">
              <a:ln w="0"/>
              <a:gradFill flip="none">
                <a:gsLst>
                  <a:gs pos="0">
                    <a:srgbClr val="94C600">
                      <a:tint val="75000"/>
                      <a:shade val="75000"/>
                      <a:satMod val="170000"/>
                    </a:srgbClr>
                  </a:gs>
                  <a:gs pos="49000">
                    <a:srgbClr val="94C600">
                      <a:tint val="88000"/>
                      <a:shade val="65000"/>
                      <a:satMod val="172000"/>
                    </a:srgbClr>
                  </a:gs>
                  <a:gs pos="50000">
                    <a:srgbClr val="94C600">
                      <a:shade val="65000"/>
                      <a:satMod val="130000"/>
                    </a:srgbClr>
                  </a:gs>
                  <a:gs pos="92000">
                    <a:srgbClr val="94C600">
                      <a:shade val="50000"/>
                      <a:satMod val="120000"/>
                    </a:srgbClr>
                  </a:gs>
                  <a:gs pos="100000">
                    <a:srgbClr val="94C600">
                      <a:shade val="48000"/>
                      <a:satMod val="120000"/>
                    </a:srgbClr>
                  </a:gs>
                </a:gsLst>
                <a:lin ang="5400000"/>
              </a:gradFill>
              <a:effectLst>
                <a:reflection blurRad="12700" stA="50000" endPos="50000" dist="5000" dir="5400000" sy="-100000" rotWithShape="0"/>
              </a:effectLst>
              <a:latin typeface="Calibri"/>
            </a:endParaRPr>
          </a:p>
        </p:txBody>
      </p:sp>
      <p:cxnSp>
        <p:nvCxnSpPr>
          <p:cNvPr id="119" name="Straight Connector 118"/>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500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lgn="ctr">
              <a:buNone/>
            </a:pPr>
            <a:r>
              <a:rPr lang="en-US" dirty="0" smtClean="0"/>
              <a:t>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sp>
        <p:nvSpPr>
          <p:cNvPr id="4" name="Date Placeholder 3"/>
          <p:cNvSpPr>
            <a:spLocks noGrp="1"/>
          </p:cNvSpPr>
          <p:nvPr>
            <p:ph type="dt" sz="half" idx="10"/>
          </p:nvPr>
        </p:nvSpPr>
        <p:spPr/>
        <p:txBody>
          <a:bodyPr/>
          <a:lstStyle/>
          <a:p>
            <a:fld id="{02043AA2-6EFD-4AC6-BEB4-DF8CEAEE2E3C}"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4</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cxnSp>
        <p:nvCxnSpPr>
          <p:cNvPr id="9" name="Straight Connector 8"/>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38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gestalt-symmetry.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0666" y="537500"/>
            <a:ext cx="4901770" cy="896024"/>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53"/>
          <p:cNvSpPr>
            <a:spLocks noGrp="1"/>
          </p:cNvSpPr>
          <p:nvPr>
            <p:ph type="body" idx="1"/>
          </p:nvPr>
        </p:nvSpPr>
        <p:spPr/>
        <p:txBody>
          <a:bodyPr/>
          <a:lstStyle/>
          <a:p>
            <a:r>
              <a:rPr lang="en-US" smtClean="0"/>
              <a:t>Gestalt Symmetry Principle</a:t>
            </a:r>
            <a:endParaRPr lang="en-US" dirty="0"/>
          </a:p>
        </p:txBody>
      </p:sp>
      <p:sp>
        <p:nvSpPr>
          <p:cNvPr id="51" name="Date Placeholder 4"/>
          <p:cNvSpPr>
            <a:spLocks noGrp="1"/>
          </p:cNvSpPr>
          <p:nvPr>
            <p:ph type="dt" sz="half" idx="10"/>
          </p:nvPr>
        </p:nvSpPr>
        <p:spPr/>
        <p:txBody>
          <a:bodyPr/>
          <a:lstStyle/>
          <a:p>
            <a:fld id="{CACEDF09-9C76-4028-9E77-33A68CED637C}" type="datetime3">
              <a:rPr lang="en-US" smtClean="0">
                <a:solidFill>
                  <a:prstClr val="black">
                    <a:tint val="75000"/>
                  </a:prstClr>
                </a:solidFill>
              </a:rPr>
              <a:pPr/>
              <a:t>25 September 2014</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0CFEC368-1D7A-4F81-ABF6-AE0E36BAF64C}" type="slidenum">
              <a:rPr lang="en-US" smtClean="0">
                <a:solidFill>
                  <a:prstClr val="black">
                    <a:tint val="75000"/>
                  </a:prstClr>
                </a:solidFill>
              </a:rPr>
              <a:pPr/>
              <a:t>40</a:t>
            </a:fld>
            <a:endParaRPr lang="en-US">
              <a:solidFill>
                <a:prstClr val="black">
                  <a:tint val="75000"/>
                </a:prstClr>
              </a:solidFill>
            </a:endParaRPr>
          </a:p>
        </p:txBody>
      </p:sp>
      <p:sp>
        <p:nvSpPr>
          <p:cNvPr id="87042" name="Rectangle 2"/>
          <p:cNvSpPr>
            <a:spLocks noGrp="1" noChangeArrowheads="1"/>
          </p:cNvSpPr>
          <p:nvPr>
            <p:ph type="title"/>
          </p:nvPr>
        </p:nvSpPr>
        <p:spPr/>
        <p:txBody>
          <a:bodyPr/>
          <a:lstStyle/>
          <a:p>
            <a:r>
              <a:rPr lang="en-US" smtClean="0"/>
              <a:t>Gestalt Theory</a:t>
            </a:r>
            <a:endParaRPr lang="en-US" dirty="0"/>
          </a:p>
        </p:txBody>
      </p:sp>
      <p:pic>
        <p:nvPicPr>
          <p:cNvPr id="87153" name="Picture 113"/>
          <p:cNvPicPr>
            <a:picLocks noChangeAspect="1" noChangeArrowheads="1"/>
          </p:cNvPicPr>
          <p:nvPr/>
        </p:nvPicPr>
        <p:blipFill>
          <a:blip r:embed="rId4" cstate="print">
            <a:clrChange>
              <a:clrFrom>
                <a:srgbClr val="000000"/>
              </a:clrFrom>
              <a:clrTo>
                <a:srgbClr val="000000">
                  <a:alpha val="0"/>
                </a:srgbClr>
              </a:clrTo>
            </a:clrChange>
          </a:blip>
          <a:srcRect r="4449" b="-8341"/>
          <a:stretch>
            <a:fillRect/>
          </a:stretch>
        </p:blipFill>
        <p:spPr bwMode="auto">
          <a:xfrm>
            <a:off x="2092479" y="4229556"/>
            <a:ext cx="4452002" cy="2798045"/>
          </a:xfrm>
          <a:prstGeom prst="rect">
            <a:avLst/>
          </a:prstGeom>
          <a:ln>
            <a:noFill/>
          </a:ln>
          <a:effectLst>
            <a:outerShdw blurRad="190500" algn="tl" rotWithShape="0">
              <a:srgbClr val="000000">
                <a:alpha val="70000"/>
              </a:srgbClr>
            </a:outerShdw>
          </a:effectLst>
        </p:spPr>
      </p:pic>
      <p:sp>
        <p:nvSpPr>
          <p:cNvPr id="116" name="Rectangle 115">
            <a:hlinkClick r:id="rId5" action="ppaction://hlinksldjump"/>
          </p:cNvPr>
          <p:cNvSpPr/>
          <p:nvPr/>
        </p:nvSpPr>
        <p:spPr>
          <a:xfrm>
            <a:off x="9631013" y="5485302"/>
            <a:ext cx="2174999" cy="286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white"/>
                </a:solidFill>
                <a:latin typeface="Century Gothic" pitchFamily="34" charset="0"/>
              </a:rPr>
              <a:t>proximity</a:t>
            </a:r>
          </a:p>
        </p:txBody>
      </p:sp>
      <p:sp>
        <p:nvSpPr>
          <p:cNvPr id="105" name="Rectangle 104"/>
          <p:cNvSpPr/>
          <p:nvPr/>
        </p:nvSpPr>
        <p:spPr>
          <a:xfrm>
            <a:off x="3035470" y="6942661"/>
            <a:ext cx="887252" cy="647079"/>
          </a:xfrm>
          <a:prstGeom prst="rect">
            <a:avLst/>
          </a:prstGeom>
          <a:noFill/>
        </p:spPr>
        <p:txBody>
          <a:bodyPr wrap="none" lIns="101198" tIns="50599" rIns="101198" bIns="5059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r>
              <a:rPr lang="en-US" sz="3541" b="1" cap="all" dirty="0">
                <a:ln w="0"/>
                <a:gradFill flip="none">
                  <a:gsLst>
                    <a:gs pos="0">
                      <a:srgbClr val="94C600">
                        <a:tint val="75000"/>
                        <a:shade val="75000"/>
                        <a:satMod val="170000"/>
                      </a:srgbClr>
                    </a:gs>
                    <a:gs pos="49000">
                      <a:srgbClr val="94C600">
                        <a:tint val="88000"/>
                        <a:shade val="65000"/>
                        <a:satMod val="172000"/>
                      </a:srgbClr>
                    </a:gs>
                    <a:gs pos="50000">
                      <a:srgbClr val="94C600">
                        <a:shade val="65000"/>
                        <a:satMod val="130000"/>
                      </a:srgbClr>
                    </a:gs>
                    <a:gs pos="92000">
                      <a:srgbClr val="94C600">
                        <a:shade val="50000"/>
                        <a:satMod val="120000"/>
                      </a:srgbClr>
                    </a:gs>
                    <a:gs pos="100000">
                      <a:srgbClr val="94C600">
                        <a:shade val="48000"/>
                        <a:satMod val="120000"/>
                      </a:srgbClr>
                    </a:gs>
                  </a:gsLst>
                  <a:lin ang="5400000"/>
                </a:gradFill>
                <a:effectLst>
                  <a:reflection blurRad="12700" stA="50000" endPos="50000" dist="5000" dir="5400000" sy="-100000" rotWithShape="0"/>
                </a:effectLst>
                <a:latin typeface="Times New Roman" pitchFamily="18" charset="0"/>
              </a:rPr>
              <a:t>234</a:t>
            </a:r>
          </a:p>
        </p:txBody>
      </p:sp>
      <p:pic>
        <p:nvPicPr>
          <p:cNvPr id="10242" name="Picture 2" descr="gestalt-symmetry.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0667" y="1802585"/>
            <a:ext cx="4901770" cy="89602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leonardo-da-vinci-last-supp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376" y="2695068"/>
            <a:ext cx="4901770" cy="2519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Rectangle 7"/>
          <p:cNvSpPr txBox="1">
            <a:spLocks noChangeArrowheads="1"/>
          </p:cNvSpPr>
          <p:nvPr/>
        </p:nvSpPr>
        <p:spPr>
          <a:xfrm>
            <a:off x="675005" y="2698611"/>
            <a:ext cx="5869474" cy="105578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see perceive </a:t>
            </a:r>
            <a:br>
              <a:rPr lang="en-US" sz="1549" dirty="0">
                <a:solidFill>
                  <a:prstClr val="white"/>
                </a:solidFill>
              </a:rPr>
            </a:br>
            <a:r>
              <a:rPr lang="en-US" sz="1549" dirty="0">
                <a:solidFill>
                  <a:prstClr val="white"/>
                </a:solidFill>
              </a:rPr>
              <a:t>symmetrical arrangements </a:t>
            </a:r>
            <a:br>
              <a:rPr lang="en-US" sz="1549" dirty="0">
                <a:solidFill>
                  <a:prstClr val="white"/>
                </a:solidFill>
              </a:rPr>
            </a:br>
            <a:r>
              <a:rPr lang="en-US" sz="1549" dirty="0">
                <a:solidFill>
                  <a:prstClr val="white"/>
                </a:solidFill>
              </a:rPr>
              <a:t>as more likely to be a coherent whole </a:t>
            </a:r>
            <a:br>
              <a:rPr lang="en-US" sz="1549" dirty="0">
                <a:solidFill>
                  <a:prstClr val="white"/>
                </a:solidFill>
              </a:rPr>
            </a:br>
            <a:r>
              <a:rPr lang="en-US" sz="1549" dirty="0">
                <a:solidFill>
                  <a:prstClr val="white"/>
                </a:solidFill>
              </a:rPr>
              <a:t>than parallel arrangements</a:t>
            </a:r>
          </a:p>
        </p:txBody>
      </p:sp>
      <p:grpSp>
        <p:nvGrpSpPr>
          <p:cNvPr id="26" name="Group 25"/>
          <p:cNvGrpSpPr/>
          <p:nvPr/>
        </p:nvGrpSpPr>
        <p:grpSpPr>
          <a:xfrm>
            <a:off x="11317661" y="4350231"/>
            <a:ext cx="2175736" cy="2096995"/>
            <a:chOff x="8702040" y="4956391"/>
            <a:chExt cx="1965944" cy="1894796"/>
          </a:xfrm>
        </p:grpSpPr>
        <p:sp>
          <p:nvSpPr>
            <p:cNvPr id="27" name="Rectangle 26">
              <a:hlinkClick r:id="rId7"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28" name="Rectangle 27">
              <a:hlinkClick r:id="rId8"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29" name="Rectangle 28">
              <a:hlinkClick r:id="rId9"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closure</a:t>
              </a:r>
            </a:p>
          </p:txBody>
        </p:sp>
        <p:sp>
          <p:nvSpPr>
            <p:cNvPr id="30" name="Rectangle 29">
              <a:hlinkClick r:id="rId10"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symmetry</a:t>
              </a:r>
            </a:p>
          </p:txBody>
        </p:sp>
        <p:sp>
          <p:nvSpPr>
            <p:cNvPr id="31" name="Rectangle 30">
              <a:hlinkClick r:id="rId11"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32" name="Rectangle 31">
              <a:hlinkClick r:id="rId12"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33" name="Rectangle 32">
              <a:hlinkClick r:id="rId5"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34" name="Straight Connector 33"/>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066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stalt-closur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7842" y="3056163"/>
            <a:ext cx="4901770" cy="308864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7"/>
          <p:cNvSpPr txBox="1">
            <a:spLocks noChangeArrowheads="1"/>
          </p:cNvSpPr>
          <p:nvPr/>
        </p:nvSpPr>
        <p:spPr>
          <a:xfrm>
            <a:off x="675005" y="4140217"/>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there is a perceptual tendency </a:t>
            </a:r>
            <a:br>
              <a:rPr lang="en-US" sz="1549" dirty="0">
                <a:solidFill>
                  <a:prstClr val="white"/>
                </a:solidFill>
              </a:rPr>
            </a:br>
            <a:r>
              <a:rPr lang="en-US" sz="1549" dirty="0">
                <a:solidFill>
                  <a:prstClr val="white"/>
                </a:solidFill>
              </a:rPr>
              <a:t>to close contours </a:t>
            </a:r>
            <a:br>
              <a:rPr lang="en-US" sz="1549" dirty="0">
                <a:solidFill>
                  <a:prstClr val="white"/>
                </a:solidFill>
              </a:rPr>
            </a:br>
            <a:r>
              <a:rPr lang="en-US" sz="1549" dirty="0">
                <a:solidFill>
                  <a:prstClr val="white"/>
                </a:solidFill>
              </a:rPr>
              <a:t>that have gaps in them</a:t>
            </a:r>
          </a:p>
        </p:txBody>
      </p:sp>
      <p:sp>
        <p:nvSpPr>
          <p:cNvPr id="30" name="Text Placeholder 29"/>
          <p:cNvSpPr>
            <a:spLocks noGrp="1"/>
          </p:cNvSpPr>
          <p:nvPr>
            <p:ph type="body" idx="1"/>
          </p:nvPr>
        </p:nvSpPr>
        <p:spPr/>
        <p:txBody>
          <a:bodyPr/>
          <a:lstStyle/>
          <a:p>
            <a:r>
              <a:rPr lang="en-US" smtClean="0"/>
              <a:t>Gestalt Closure Principle</a:t>
            </a:r>
            <a:endParaRPr lang="en-US" dirty="0"/>
          </a:p>
        </p:txBody>
      </p:sp>
      <p:sp>
        <p:nvSpPr>
          <p:cNvPr id="27" name="Date Placeholder 4"/>
          <p:cNvSpPr>
            <a:spLocks noGrp="1"/>
          </p:cNvSpPr>
          <p:nvPr>
            <p:ph type="dt" sz="half" idx="10"/>
          </p:nvPr>
        </p:nvSpPr>
        <p:spPr/>
        <p:txBody>
          <a:bodyPr/>
          <a:lstStyle/>
          <a:p>
            <a:fld id="{75835C37-8712-4367-9B76-C94FBC5C3B60}"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41</a:t>
            </a:fld>
            <a:endParaRPr lang="en-US">
              <a:solidFill>
                <a:prstClr val="black">
                  <a:tint val="75000"/>
                </a:prstClr>
              </a:solidFill>
            </a:endParaRPr>
          </a:p>
        </p:txBody>
      </p:sp>
      <p:sp>
        <p:nvSpPr>
          <p:cNvPr id="89090" name="Rectangle 2"/>
          <p:cNvSpPr>
            <a:spLocks noGrp="1" noChangeArrowheads="1"/>
          </p:cNvSpPr>
          <p:nvPr>
            <p:ph type="title"/>
          </p:nvPr>
        </p:nvSpPr>
        <p:spPr/>
        <p:txBody>
          <a:bodyPr/>
          <a:lstStyle/>
          <a:p>
            <a:r>
              <a:rPr lang="en-US" smtClean="0"/>
              <a:t>Gestalt Theory</a:t>
            </a:r>
            <a:endParaRPr lang="en-US" dirty="0"/>
          </a:p>
        </p:txBody>
      </p:sp>
      <p:pic>
        <p:nvPicPr>
          <p:cNvPr id="89164" name="Picture 76"/>
          <p:cNvPicPr>
            <a:picLocks noChangeAspect="1" noChangeArrowheads="1"/>
          </p:cNvPicPr>
          <p:nvPr/>
        </p:nvPicPr>
        <p:blipFill>
          <a:blip r:embed="rId4" cstate="print">
            <a:clrChange>
              <a:clrFrom>
                <a:srgbClr val="FFFFFF"/>
              </a:clrFrom>
              <a:clrTo>
                <a:srgbClr val="FFFFFF">
                  <a:alpha val="0"/>
                </a:srgbClr>
              </a:clrTo>
            </a:clrChange>
          </a:blip>
          <a:srcRect t="27609" b="50618"/>
          <a:stretch>
            <a:fillRect/>
          </a:stretch>
        </p:blipFill>
        <p:spPr bwMode="auto">
          <a:xfrm>
            <a:off x="6827693" y="601510"/>
            <a:ext cx="5091516" cy="681680"/>
          </a:xfrm>
          <a:prstGeom prst="rect">
            <a:avLst/>
          </a:prstGeom>
          <a:ln>
            <a:noFill/>
          </a:ln>
          <a:effectLst/>
        </p:spPr>
      </p:pic>
      <p:pic>
        <p:nvPicPr>
          <p:cNvPr id="89165" name="Picture 77"/>
          <p:cNvPicPr>
            <a:picLocks noChangeAspect="1" noChangeArrowheads="1"/>
          </p:cNvPicPr>
          <p:nvPr/>
        </p:nvPicPr>
        <p:blipFill>
          <a:blip r:embed="rId5" cstate="print"/>
          <a:srcRect r="23731"/>
          <a:stretch>
            <a:fillRect/>
          </a:stretch>
        </p:blipFill>
        <p:spPr bwMode="auto">
          <a:xfrm>
            <a:off x="7202701" y="3969604"/>
            <a:ext cx="4341499" cy="1897459"/>
          </a:xfrm>
          <a:prstGeom prst="rect">
            <a:avLst/>
          </a:prstGeom>
          <a:ln>
            <a:noFill/>
          </a:ln>
          <a:effectLst/>
        </p:spPr>
      </p:pic>
      <p:graphicFrame>
        <p:nvGraphicFramePr>
          <p:cNvPr id="34" name="Diagram 33"/>
          <p:cNvGraphicFramePr>
            <a:graphicFrameLocks noChangeAspect="1"/>
          </p:cNvGraphicFramePr>
          <p:nvPr>
            <p:extLst/>
          </p:nvPr>
        </p:nvGraphicFramePr>
        <p:xfrm>
          <a:off x="7531537" y="1687401"/>
          <a:ext cx="3373261" cy="22488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5" name="Diagram 34"/>
          <p:cNvGraphicFramePr>
            <a:graphicFrameLocks noChangeAspect="1"/>
          </p:cNvGraphicFramePr>
          <p:nvPr>
            <p:extLst/>
          </p:nvPr>
        </p:nvGraphicFramePr>
        <p:xfrm>
          <a:off x="9631013" y="1686631"/>
          <a:ext cx="3373261" cy="224884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1" name="Rectangle 7"/>
          <p:cNvSpPr txBox="1">
            <a:spLocks noChangeArrowheads="1"/>
          </p:cNvSpPr>
          <p:nvPr/>
        </p:nvSpPr>
        <p:spPr>
          <a:xfrm>
            <a:off x="675005" y="2698610"/>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see a closed contour as an object</a:t>
            </a:r>
          </a:p>
        </p:txBody>
      </p:sp>
      <p:sp>
        <p:nvSpPr>
          <p:cNvPr id="21" name="Rectangle 20"/>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44</a:t>
            </a:r>
          </a:p>
        </p:txBody>
      </p:sp>
      <p:grpSp>
        <p:nvGrpSpPr>
          <p:cNvPr id="26" name="Group 25"/>
          <p:cNvGrpSpPr/>
          <p:nvPr/>
        </p:nvGrpSpPr>
        <p:grpSpPr>
          <a:xfrm>
            <a:off x="11317661" y="4350231"/>
            <a:ext cx="2175736" cy="2096995"/>
            <a:chOff x="8702040" y="4956391"/>
            <a:chExt cx="1965944" cy="1894796"/>
          </a:xfrm>
        </p:grpSpPr>
        <p:sp>
          <p:nvSpPr>
            <p:cNvPr id="32" name="Rectangle 31">
              <a:hlinkClick r:id="rId16"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33" name="Rectangle 32">
              <a:hlinkClick r:id="rId17"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43" name="Rectangle 42">
              <a:hlinkClick r:id="rId18"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closure</a:t>
              </a:r>
            </a:p>
          </p:txBody>
        </p:sp>
        <p:sp>
          <p:nvSpPr>
            <p:cNvPr id="44" name="Rectangle 43">
              <a:hlinkClick r:id="rId19"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45" name="Rectangle 44">
              <a:hlinkClick r:id="rId20"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6" name="Rectangle 45">
              <a:hlinkClick r:id="rId21"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7" name="Rectangle 46">
              <a:hlinkClick r:id="rId22"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48" name="Straight Connector 47"/>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086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stalt-closur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7842" y="3056163"/>
            <a:ext cx="4901770" cy="30886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29"/>
          <p:cNvSpPr>
            <a:spLocks noGrp="1"/>
          </p:cNvSpPr>
          <p:nvPr>
            <p:ph type="body" idx="1"/>
          </p:nvPr>
        </p:nvSpPr>
        <p:spPr/>
        <p:txBody>
          <a:bodyPr/>
          <a:lstStyle/>
          <a:p>
            <a:r>
              <a:rPr lang="en-US" smtClean="0"/>
              <a:t>Gestalt Closure Principle</a:t>
            </a:r>
            <a:endParaRPr lang="en-US" dirty="0"/>
          </a:p>
        </p:txBody>
      </p:sp>
      <p:sp>
        <p:nvSpPr>
          <p:cNvPr id="27" name="Date Placeholder 4"/>
          <p:cNvSpPr>
            <a:spLocks noGrp="1"/>
          </p:cNvSpPr>
          <p:nvPr>
            <p:ph type="dt" sz="half" idx="10"/>
          </p:nvPr>
        </p:nvSpPr>
        <p:spPr/>
        <p:txBody>
          <a:bodyPr/>
          <a:lstStyle/>
          <a:p>
            <a:fld id="{9D4B8876-04C9-4A65-93B5-6389A7E4554D}"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42</a:t>
            </a:fld>
            <a:endParaRPr lang="en-US">
              <a:solidFill>
                <a:prstClr val="black">
                  <a:tint val="75000"/>
                </a:prstClr>
              </a:solidFill>
            </a:endParaRPr>
          </a:p>
        </p:txBody>
      </p:sp>
      <p:sp>
        <p:nvSpPr>
          <p:cNvPr id="89090" name="Rectangle 2"/>
          <p:cNvSpPr>
            <a:spLocks noGrp="1" noChangeArrowheads="1"/>
          </p:cNvSpPr>
          <p:nvPr>
            <p:ph type="title"/>
          </p:nvPr>
        </p:nvSpPr>
        <p:spPr/>
        <p:txBody>
          <a:bodyPr/>
          <a:lstStyle/>
          <a:p>
            <a:r>
              <a:rPr lang="en-US" smtClean="0"/>
              <a:t>Gestalt Theory</a:t>
            </a:r>
            <a:endParaRPr lang="en-US" dirty="0"/>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6804220" y="1096312"/>
            <a:ext cx="3147253" cy="6178656"/>
          </a:xfrm>
          <a:prstGeom prst="rect">
            <a:avLst/>
          </a:prstGeom>
          <a:ln>
            <a:noFill/>
          </a:ln>
          <a:effectLst/>
        </p:spPr>
      </p:pic>
      <p:sp>
        <p:nvSpPr>
          <p:cNvPr id="25" name="Rectangle 7"/>
          <p:cNvSpPr txBox="1">
            <a:spLocks noChangeArrowheads="1"/>
          </p:cNvSpPr>
          <p:nvPr/>
        </p:nvSpPr>
        <p:spPr>
          <a:xfrm>
            <a:off x="675005" y="4140217"/>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there is a perceptual tendency </a:t>
            </a:r>
            <a:br>
              <a:rPr lang="en-US" sz="1549" dirty="0">
                <a:solidFill>
                  <a:prstClr val="white"/>
                </a:solidFill>
              </a:rPr>
            </a:br>
            <a:r>
              <a:rPr lang="en-US" sz="1549" dirty="0">
                <a:solidFill>
                  <a:prstClr val="white"/>
                </a:solidFill>
              </a:rPr>
              <a:t>to close contours </a:t>
            </a:r>
            <a:br>
              <a:rPr lang="en-US" sz="1549" dirty="0">
                <a:solidFill>
                  <a:prstClr val="white"/>
                </a:solidFill>
              </a:rPr>
            </a:br>
            <a:r>
              <a:rPr lang="en-US" sz="1549" dirty="0">
                <a:solidFill>
                  <a:prstClr val="white"/>
                </a:solidFill>
              </a:rPr>
              <a:t>that have gaps in them</a:t>
            </a:r>
          </a:p>
        </p:txBody>
      </p:sp>
      <p:pic>
        <p:nvPicPr>
          <p:cNvPr id="26" name="Picture 76"/>
          <p:cNvPicPr>
            <a:picLocks noChangeAspect="1" noChangeArrowheads="1"/>
          </p:cNvPicPr>
          <p:nvPr/>
        </p:nvPicPr>
        <p:blipFill>
          <a:blip r:embed="rId5" cstate="print">
            <a:clrChange>
              <a:clrFrom>
                <a:srgbClr val="FFFFFF"/>
              </a:clrFrom>
              <a:clrTo>
                <a:srgbClr val="FFFFFF">
                  <a:alpha val="0"/>
                </a:srgbClr>
              </a:clrTo>
            </a:clrChange>
          </a:blip>
          <a:srcRect t="27609" b="50618"/>
          <a:stretch>
            <a:fillRect/>
          </a:stretch>
        </p:blipFill>
        <p:spPr bwMode="auto">
          <a:xfrm>
            <a:off x="6827693" y="601510"/>
            <a:ext cx="5091516" cy="681680"/>
          </a:xfrm>
          <a:prstGeom prst="rect">
            <a:avLst/>
          </a:prstGeom>
          <a:ln>
            <a:noFill/>
          </a:ln>
          <a:effectLst/>
        </p:spPr>
      </p:pic>
      <p:sp>
        <p:nvSpPr>
          <p:cNvPr id="32" name="Rectangle 7"/>
          <p:cNvSpPr txBox="1">
            <a:spLocks noChangeArrowheads="1"/>
          </p:cNvSpPr>
          <p:nvPr/>
        </p:nvSpPr>
        <p:spPr>
          <a:xfrm>
            <a:off x="675005" y="2698610"/>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see a closed contour as an object</a:t>
            </a:r>
          </a:p>
        </p:txBody>
      </p:sp>
      <p:sp>
        <p:nvSpPr>
          <p:cNvPr id="33" name="Rectangle 32"/>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44</a:t>
            </a:r>
          </a:p>
        </p:txBody>
      </p:sp>
      <p:grpSp>
        <p:nvGrpSpPr>
          <p:cNvPr id="34" name="Group 33"/>
          <p:cNvGrpSpPr/>
          <p:nvPr/>
        </p:nvGrpSpPr>
        <p:grpSpPr>
          <a:xfrm>
            <a:off x="11317661" y="4350231"/>
            <a:ext cx="2175736" cy="2096995"/>
            <a:chOff x="8702040" y="4956391"/>
            <a:chExt cx="1965944" cy="1894796"/>
          </a:xfrm>
        </p:grpSpPr>
        <p:sp>
          <p:nvSpPr>
            <p:cNvPr id="35" name="Rectangle 34">
              <a:hlinkClick r:id="rId6"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43" name="Rectangle 42">
              <a:hlinkClick r:id="rId7"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44" name="Rectangle 43">
              <a:hlinkClick r:id="rId8"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closure</a:t>
              </a:r>
            </a:p>
          </p:txBody>
        </p:sp>
        <p:sp>
          <p:nvSpPr>
            <p:cNvPr id="45" name="Rectangle 44">
              <a:hlinkClick r:id="rId9"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46" name="Rectangle 45">
              <a:hlinkClick r:id="rId10"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7" name="Rectangle 46">
              <a:hlinkClick r:id="rId11"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8" name="Rectangle 47">
              <a:hlinkClick r:id="rId12"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49" name="Straight Connector 48"/>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381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stalt-closur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7842" y="3056163"/>
            <a:ext cx="4901770" cy="30886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29"/>
          <p:cNvSpPr>
            <a:spLocks noGrp="1"/>
          </p:cNvSpPr>
          <p:nvPr>
            <p:ph type="body" idx="1"/>
          </p:nvPr>
        </p:nvSpPr>
        <p:spPr/>
        <p:txBody>
          <a:bodyPr/>
          <a:lstStyle/>
          <a:p>
            <a:r>
              <a:rPr lang="en-US" smtClean="0"/>
              <a:t>Gestalt Closure Principle</a:t>
            </a:r>
            <a:endParaRPr lang="en-US" dirty="0"/>
          </a:p>
        </p:txBody>
      </p:sp>
      <p:sp>
        <p:nvSpPr>
          <p:cNvPr id="27" name="Date Placeholder 4"/>
          <p:cNvSpPr>
            <a:spLocks noGrp="1"/>
          </p:cNvSpPr>
          <p:nvPr>
            <p:ph type="dt" sz="half" idx="10"/>
          </p:nvPr>
        </p:nvSpPr>
        <p:spPr/>
        <p:txBody>
          <a:bodyPr/>
          <a:lstStyle/>
          <a:p>
            <a:fld id="{8E0D9F22-FAF7-4C91-902F-BA0A0E27CC11}"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43</a:t>
            </a:fld>
            <a:endParaRPr lang="en-US">
              <a:solidFill>
                <a:prstClr val="black">
                  <a:tint val="75000"/>
                </a:prstClr>
              </a:solidFill>
            </a:endParaRPr>
          </a:p>
        </p:txBody>
      </p:sp>
      <p:sp>
        <p:nvSpPr>
          <p:cNvPr id="89090" name="Rectangle 2"/>
          <p:cNvSpPr>
            <a:spLocks noGrp="1" noChangeArrowheads="1"/>
          </p:cNvSpPr>
          <p:nvPr>
            <p:ph type="title"/>
          </p:nvPr>
        </p:nvSpPr>
        <p:spPr/>
        <p:txBody>
          <a:bodyPr/>
          <a:lstStyle/>
          <a:p>
            <a:r>
              <a:rPr lang="en-US" smtClean="0"/>
              <a:t>Gestalt Theory</a:t>
            </a:r>
            <a:endParaRPr lang="en-US" dirty="0"/>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50000"/>
          <a:stretch/>
        </p:blipFill>
        <p:spPr>
          <a:xfrm>
            <a:off x="6831207" y="1159885"/>
            <a:ext cx="3146389" cy="6176960"/>
          </a:xfrm>
          <a:prstGeom prst="rect">
            <a:avLst/>
          </a:prstGeom>
          <a:ln>
            <a:noFill/>
          </a:ln>
          <a:effectLst/>
        </p:spPr>
      </p:pic>
      <p:pic>
        <p:nvPicPr>
          <p:cNvPr id="24" name="Picture 2" descr="http://www.itcork.ie/contentfiles/images/IBM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612" y="2658386"/>
            <a:ext cx="3822134" cy="1827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7"/>
          <p:cNvSpPr txBox="1">
            <a:spLocks noChangeArrowheads="1"/>
          </p:cNvSpPr>
          <p:nvPr/>
        </p:nvSpPr>
        <p:spPr>
          <a:xfrm>
            <a:off x="675005" y="4140217"/>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there is a perceptual tendency </a:t>
            </a:r>
            <a:br>
              <a:rPr lang="en-US" sz="1549" dirty="0">
                <a:solidFill>
                  <a:prstClr val="white"/>
                </a:solidFill>
              </a:rPr>
            </a:br>
            <a:r>
              <a:rPr lang="en-US" sz="1549" dirty="0">
                <a:solidFill>
                  <a:prstClr val="white"/>
                </a:solidFill>
              </a:rPr>
              <a:t>to close contours </a:t>
            </a:r>
            <a:br>
              <a:rPr lang="en-US" sz="1549" dirty="0">
                <a:solidFill>
                  <a:prstClr val="white"/>
                </a:solidFill>
              </a:rPr>
            </a:br>
            <a:r>
              <a:rPr lang="en-US" sz="1549" dirty="0">
                <a:solidFill>
                  <a:prstClr val="white"/>
                </a:solidFill>
              </a:rPr>
              <a:t>that have gaps in them</a:t>
            </a:r>
          </a:p>
        </p:txBody>
      </p:sp>
      <p:pic>
        <p:nvPicPr>
          <p:cNvPr id="26" name="Picture 76"/>
          <p:cNvPicPr>
            <a:picLocks noChangeAspect="1" noChangeArrowheads="1"/>
          </p:cNvPicPr>
          <p:nvPr/>
        </p:nvPicPr>
        <p:blipFill>
          <a:blip r:embed="rId6" cstate="print">
            <a:clrChange>
              <a:clrFrom>
                <a:srgbClr val="FFFFFF"/>
              </a:clrFrom>
              <a:clrTo>
                <a:srgbClr val="FFFFFF">
                  <a:alpha val="0"/>
                </a:srgbClr>
              </a:clrTo>
            </a:clrChange>
          </a:blip>
          <a:srcRect t="27609" b="50618"/>
          <a:stretch>
            <a:fillRect/>
          </a:stretch>
        </p:blipFill>
        <p:spPr bwMode="auto">
          <a:xfrm>
            <a:off x="6827693" y="601510"/>
            <a:ext cx="5091516" cy="681680"/>
          </a:xfrm>
          <a:prstGeom prst="rect">
            <a:avLst/>
          </a:prstGeom>
          <a:ln>
            <a:noFill/>
          </a:ln>
          <a:effectLst/>
        </p:spPr>
      </p:pic>
      <p:sp>
        <p:nvSpPr>
          <p:cNvPr id="32" name="Rectangle 7"/>
          <p:cNvSpPr txBox="1">
            <a:spLocks noChangeArrowheads="1"/>
          </p:cNvSpPr>
          <p:nvPr/>
        </p:nvSpPr>
        <p:spPr>
          <a:xfrm>
            <a:off x="675005" y="2698610"/>
            <a:ext cx="5869474" cy="340585"/>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see a closed contour as an object</a:t>
            </a:r>
          </a:p>
        </p:txBody>
      </p:sp>
      <p:sp>
        <p:nvSpPr>
          <p:cNvPr id="33" name="Rectangle 32"/>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44</a:t>
            </a:r>
          </a:p>
        </p:txBody>
      </p:sp>
      <p:grpSp>
        <p:nvGrpSpPr>
          <p:cNvPr id="34" name="Group 33"/>
          <p:cNvGrpSpPr/>
          <p:nvPr/>
        </p:nvGrpSpPr>
        <p:grpSpPr>
          <a:xfrm>
            <a:off x="11317661" y="4350231"/>
            <a:ext cx="2175736" cy="2096995"/>
            <a:chOff x="8702040" y="4956391"/>
            <a:chExt cx="1965944" cy="1894796"/>
          </a:xfrm>
        </p:grpSpPr>
        <p:sp>
          <p:nvSpPr>
            <p:cNvPr id="35" name="Rectangle 34">
              <a:hlinkClick r:id="rId7"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43" name="Rectangle 42">
              <a:hlinkClick r:id="rId8"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relative size</a:t>
              </a:r>
            </a:p>
          </p:txBody>
        </p:sp>
        <p:sp>
          <p:nvSpPr>
            <p:cNvPr id="44" name="Rectangle 43">
              <a:hlinkClick r:id="rId9"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closure</a:t>
              </a:r>
            </a:p>
          </p:txBody>
        </p:sp>
        <p:sp>
          <p:nvSpPr>
            <p:cNvPr id="45" name="Rectangle 44">
              <a:hlinkClick r:id="rId10"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46" name="Rectangle 45">
              <a:hlinkClick r:id="rId11"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7" name="Rectangle 46">
              <a:hlinkClick r:id="rId12"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8" name="Rectangle 47">
              <a:hlinkClick r:id="rId13"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49" name="Straight Connector 48"/>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86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7"/>
          <p:cNvSpPr txBox="1">
            <a:spLocks noChangeArrowheads="1"/>
          </p:cNvSpPr>
          <p:nvPr/>
        </p:nvSpPr>
        <p:spPr>
          <a:xfrm>
            <a:off x="675005" y="4140218"/>
            <a:ext cx="5869474" cy="105578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see the similarity </a:t>
            </a:r>
            <a:br>
              <a:rPr lang="en-US" sz="1549" dirty="0">
                <a:solidFill>
                  <a:prstClr val="white"/>
                </a:solidFill>
              </a:rPr>
            </a:br>
            <a:r>
              <a:rPr lang="en-US" sz="1549" dirty="0">
                <a:solidFill>
                  <a:prstClr val="white"/>
                </a:solidFill>
              </a:rPr>
              <a:t>in size and shape </a:t>
            </a:r>
            <a:br>
              <a:rPr lang="en-US" sz="1549" dirty="0">
                <a:solidFill>
                  <a:prstClr val="white"/>
                </a:solidFill>
              </a:rPr>
            </a:br>
            <a:r>
              <a:rPr lang="en-US" sz="1549" dirty="0">
                <a:solidFill>
                  <a:prstClr val="white"/>
                </a:solidFill>
              </a:rPr>
              <a:t>as indicating a relationship among objects </a:t>
            </a:r>
            <a:br>
              <a:rPr lang="en-US" sz="1549" dirty="0">
                <a:solidFill>
                  <a:prstClr val="white"/>
                </a:solidFill>
              </a:rPr>
            </a:br>
            <a:r>
              <a:rPr lang="en-US" sz="1549" dirty="0">
                <a:solidFill>
                  <a:prstClr val="white"/>
                </a:solidFill>
              </a:rPr>
              <a:t>that may not exist</a:t>
            </a:r>
          </a:p>
        </p:txBody>
      </p:sp>
      <p:sp>
        <p:nvSpPr>
          <p:cNvPr id="48"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we tend to perceive </a:t>
            </a:r>
            <a:br>
              <a:rPr lang="en-US" sz="1549" dirty="0">
                <a:solidFill>
                  <a:prstClr val="white"/>
                </a:solidFill>
              </a:rPr>
            </a:br>
            <a:r>
              <a:rPr lang="en-US" sz="1549" dirty="0">
                <a:solidFill>
                  <a:prstClr val="white"/>
                </a:solidFill>
              </a:rPr>
              <a:t>similar components of a pattern </a:t>
            </a:r>
            <a:br>
              <a:rPr lang="en-US" sz="1549" dirty="0">
                <a:solidFill>
                  <a:prstClr val="white"/>
                </a:solidFill>
              </a:rPr>
            </a:br>
            <a:r>
              <a:rPr lang="en-US" sz="1549" dirty="0">
                <a:solidFill>
                  <a:prstClr val="white"/>
                </a:solidFill>
              </a:rPr>
              <a:t>as objects</a:t>
            </a:r>
          </a:p>
        </p:txBody>
      </p:sp>
      <p:sp>
        <p:nvSpPr>
          <p:cNvPr id="15" name="Text Placeholder 14"/>
          <p:cNvSpPr>
            <a:spLocks noGrp="1"/>
          </p:cNvSpPr>
          <p:nvPr>
            <p:ph type="body" idx="1"/>
          </p:nvPr>
        </p:nvSpPr>
        <p:spPr/>
        <p:txBody>
          <a:bodyPr/>
          <a:lstStyle/>
          <a:p>
            <a:r>
              <a:rPr lang="en-US" smtClean="0"/>
              <a:t>Gestalt Relative Size Principle</a:t>
            </a:r>
            <a:endParaRPr lang="en-US" dirty="0"/>
          </a:p>
        </p:txBody>
      </p:sp>
      <p:sp>
        <p:nvSpPr>
          <p:cNvPr id="12" name="Date Placeholder 4"/>
          <p:cNvSpPr>
            <a:spLocks noGrp="1"/>
          </p:cNvSpPr>
          <p:nvPr>
            <p:ph type="dt" sz="half" idx="10"/>
          </p:nvPr>
        </p:nvSpPr>
        <p:spPr/>
        <p:txBody>
          <a:bodyPr/>
          <a:lstStyle/>
          <a:p>
            <a:fld id="{4535A655-547D-4C71-B1B2-1E65407EC1D0}" type="datetime3">
              <a:rPr lang="en-US" smtClean="0">
                <a:solidFill>
                  <a:prstClr val="black">
                    <a:tint val="75000"/>
                  </a:prstClr>
                </a:solidFill>
              </a:rPr>
              <a:pPr/>
              <a:t>25 September 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44</a:t>
            </a:fld>
            <a:endParaRPr lang="en-US">
              <a:solidFill>
                <a:prstClr val="black">
                  <a:tint val="75000"/>
                </a:prstClr>
              </a:solidFill>
            </a:endParaRPr>
          </a:p>
        </p:txBody>
      </p:sp>
      <p:sp>
        <p:nvSpPr>
          <p:cNvPr id="91138" name="Rectangle 2"/>
          <p:cNvSpPr>
            <a:spLocks noGrp="1" noChangeArrowheads="1"/>
          </p:cNvSpPr>
          <p:nvPr>
            <p:ph type="title"/>
          </p:nvPr>
        </p:nvSpPr>
        <p:spPr/>
        <p:txBody>
          <a:bodyPr/>
          <a:lstStyle/>
          <a:p>
            <a:r>
              <a:rPr lang="en-US" smtClean="0"/>
              <a:t>Gestalt Theory</a:t>
            </a:r>
            <a:endParaRPr lang="en-US" dirty="0"/>
          </a:p>
        </p:txBody>
      </p:sp>
      <p:grpSp>
        <p:nvGrpSpPr>
          <p:cNvPr id="2" name="Group 23"/>
          <p:cNvGrpSpPr/>
          <p:nvPr/>
        </p:nvGrpSpPr>
        <p:grpSpPr>
          <a:xfrm>
            <a:off x="7614786" y="4350529"/>
            <a:ext cx="3373261" cy="3144353"/>
            <a:chOff x="6540145" y="3587206"/>
            <a:chExt cx="1371600" cy="1371600"/>
          </a:xfrm>
        </p:grpSpPr>
        <p:grpSp>
          <p:nvGrpSpPr>
            <p:cNvPr id="3" name="Group 20"/>
            <p:cNvGrpSpPr/>
            <p:nvPr/>
          </p:nvGrpSpPr>
          <p:grpSpPr>
            <a:xfrm>
              <a:off x="6540145" y="3587206"/>
              <a:ext cx="1371600" cy="1371600"/>
              <a:chOff x="6499202" y="3587206"/>
              <a:chExt cx="1371600" cy="1371600"/>
            </a:xfrm>
          </p:grpSpPr>
          <p:sp>
            <p:nvSpPr>
              <p:cNvPr id="91151" name="Rectangle 15"/>
              <p:cNvSpPr>
                <a:spLocks noChangeArrowheads="1"/>
              </p:cNvSpPr>
              <p:nvPr/>
            </p:nvSpPr>
            <p:spPr bwMode="auto">
              <a:xfrm>
                <a:off x="6499202" y="3587206"/>
                <a:ext cx="1371600" cy="13716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spcBef>
                    <a:spcPct val="30000"/>
                  </a:spcBef>
                </a:pPr>
                <a:endParaRPr lang="en-US" sz="1328">
                  <a:solidFill>
                    <a:prstClr val="white"/>
                  </a:solidFill>
                </a:endParaRPr>
              </a:p>
            </p:txBody>
          </p:sp>
          <p:sp>
            <p:nvSpPr>
              <p:cNvPr id="91152" name="Oval 16"/>
              <p:cNvSpPr>
                <a:spLocks noChangeAspect="1" noChangeArrowheads="1"/>
              </p:cNvSpPr>
              <p:nvPr/>
            </p:nvSpPr>
            <p:spPr bwMode="auto">
              <a:xfrm>
                <a:off x="6511902" y="3587206"/>
                <a:ext cx="1357884" cy="135788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spcBef>
                    <a:spcPct val="30000"/>
                  </a:spcBef>
                </a:pPr>
                <a:endParaRPr lang="en-US" sz="1328">
                  <a:solidFill>
                    <a:prstClr val="white"/>
                  </a:solidFill>
                </a:endParaRPr>
              </a:p>
            </p:txBody>
          </p:sp>
          <p:sp>
            <p:nvSpPr>
              <p:cNvPr id="91153" name="AutoShape 17"/>
              <p:cNvSpPr>
                <a:spLocks noChangeArrowheads="1"/>
              </p:cNvSpPr>
              <p:nvPr/>
            </p:nvSpPr>
            <p:spPr bwMode="auto">
              <a:xfrm>
                <a:off x="6905602" y="4253956"/>
                <a:ext cx="579437" cy="685800"/>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spcBef>
                    <a:spcPct val="30000"/>
                  </a:spcBef>
                </a:pPr>
                <a:endParaRPr lang="en-US" sz="1328">
                  <a:solidFill>
                    <a:prstClr val="white"/>
                  </a:solidFill>
                </a:endParaRPr>
              </a:p>
            </p:txBody>
          </p:sp>
          <p:sp>
            <p:nvSpPr>
              <p:cNvPr id="91154" name="AutoShape 18"/>
              <p:cNvSpPr>
                <a:spLocks noChangeArrowheads="1"/>
              </p:cNvSpPr>
              <p:nvPr/>
            </p:nvSpPr>
            <p:spPr bwMode="auto">
              <a:xfrm flipH="1" flipV="1">
                <a:off x="6900839" y="3606256"/>
                <a:ext cx="579438" cy="685800"/>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spcBef>
                    <a:spcPct val="30000"/>
                  </a:spcBef>
                </a:pPr>
                <a:endParaRPr lang="en-US" sz="1328">
                  <a:solidFill>
                    <a:prstClr val="white"/>
                  </a:solidFill>
                </a:endParaRPr>
              </a:p>
            </p:txBody>
          </p:sp>
        </p:grpSp>
        <p:grpSp>
          <p:nvGrpSpPr>
            <p:cNvPr id="4" name="Group 21"/>
            <p:cNvGrpSpPr/>
            <p:nvPr/>
          </p:nvGrpSpPr>
          <p:grpSpPr>
            <a:xfrm>
              <a:off x="6560782" y="3987256"/>
              <a:ext cx="1343025" cy="579437"/>
              <a:chOff x="6519839" y="3987256"/>
              <a:chExt cx="1343025" cy="579437"/>
            </a:xfrm>
          </p:grpSpPr>
          <p:sp>
            <p:nvSpPr>
              <p:cNvPr id="91155" name="AutoShape 19"/>
              <p:cNvSpPr>
                <a:spLocks noChangeArrowheads="1"/>
              </p:cNvSpPr>
              <p:nvPr/>
            </p:nvSpPr>
            <p:spPr bwMode="auto">
              <a:xfrm rot="16200000">
                <a:off x="7230245" y="3934075"/>
                <a:ext cx="579437" cy="685800"/>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spcBef>
                    <a:spcPct val="30000"/>
                  </a:spcBef>
                </a:pPr>
                <a:endParaRPr lang="en-US" sz="1328">
                  <a:solidFill>
                    <a:prstClr val="white"/>
                  </a:solidFill>
                </a:endParaRPr>
              </a:p>
            </p:txBody>
          </p:sp>
          <p:sp>
            <p:nvSpPr>
              <p:cNvPr id="91157" name="AutoShape 21"/>
              <p:cNvSpPr>
                <a:spLocks noChangeArrowheads="1"/>
              </p:cNvSpPr>
              <p:nvPr/>
            </p:nvSpPr>
            <p:spPr bwMode="auto">
              <a:xfrm rot="5400000">
                <a:off x="6573020" y="3934075"/>
                <a:ext cx="579437" cy="685800"/>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spcBef>
                    <a:spcPct val="30000"/>
                  </a:spcBef>
                </a:pPr>
                <a:endParaRPr lang="en-US" sz="1328">
                  <a:solidFill>
                    <a:prstClr val="white"/>
                  </a:solidFill>
                </a:endParaRPr>
              </a:p>
            </p:txBody>
          </p:sp>
        </p:grpSp>
      </p:grpSp>
      <p:pic>
        <p:nvPicPr>
          <p:cNvPr id="91201" name="Picture 65"/>
          <p:cNvPicPr>
            <a:picLocks noChangeAspect="1" noChangeArrowheads="1"/>
          </p:cNvPicPr>
          <p:nvPr/>
        </p:nvPicPr>
        <p:blipFill>
          <a:blip r:embed="rId3" cstate="print">
            <a:clrChange>
              <a:clrFrom>
                <a:srgbClr val="FFFFFF"/>
              </a:clrFrom>
              <a:clrTo>
                <a:srgbClr val="FFFFFF">
                  <a:alpha val="0"/>
                </a:srgbClr>
              </a:clrTo>
            </a:clrChange>
          </a:blip>
          <a:srcRect t="76375"/>
          <a:stretch>
            <a:fillRect/>
          </a:stretch>
        </p:blipFill>
        <p:spPr bwMode="auto">
          <a:xfrm>
            <a:off x="6755660" y="609277"/>
            <a:ext cx="5091516" cy="739657"/>
          </a:xfrm>
          <a:prstGeom prst="rect">
            <a:avLst/>
          </a:prstGeom>
          <a:ln>
            <a:noFill/>
          </a:ln>
          <a:effectLst/>
        </p:spPr>
      </p:pic>
      <p:pic>
        <p:nvPicPr>
          <p:cNvPr id="13314" name="Picture 2" descr="gestalt-common-region.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9826" y="1056818"/>
            <a:ext cx="5406768" cy="360451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1317661" y="4350231"/>
            <a:ext cx="2175736" cy="2096995"/>
            <a:chOff x="8702040" y="4956391"/>
            <a:chExt cx="1965944" cy="1894796"/>
          </a:xfrm>
        </p:grpSpPr>
        <p:sp>
          <p:nvSpPr>
            <p:cNvPr id="31" name="Rectangle 30">
              <a:hlinkClick r:id="rId5"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figure &amp; ground</a:t>
              </a:r>
            </a:p>
          </p:txBody>
        </p:sp>
        <p:sp>
          <p:nvSpPr>
            <p:cNvPr id="32" name="Rectangle 31">
              <a:hlinkClick r:id="rId6"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relative size</a:t>
              </a:r>
            </a:p>
          </p:txBody>
        </p:sp>
        <p:sp>
          <p:nvSpPr>
            <p:cNvPr id="33" name="Rectangle 32">
              <a:hlinkClick r:id="rId7"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34" name="Rectangle 33">
              <a:hlinkClick r:id="rId8"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35" name="Rectangle 34">
              <a:hlinkClick r:id="rId9"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36" name="Rectangle 35">
              <a:hlinkClick r:id="rId10"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37" name="Rectangle 36">
              <a:hlinkClick r:id="rId11"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38" name="Straight Connector 37"/>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51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when confronted by several objects, </a:t>
            </a:r>
            <a:br>
              <a:rPr lang="en-US" sz="1549" dirty="0">
                <a:solidFill>
                  <a:prstClr val="white"/>
                </a:solidFill>
              </a:rPr>
            </a:br>
            <a:r>
              <a:rPr lang="en-US" sz="1549" dirty="0">
                <a:solidFill>
                  <a:prstClr val="white"/>
                </a:solidFill>
              </a:rPr>
              <a:t>we tend to see the figure </a:t>
            </a:r>
            <a:br>
              <a:rPr lang="en-US" sz="1549" dirty="0">
                <a:solidFill>
                  <a:prstClr val="white"/>
                </a:solidFill>
              </a:rPr>
            </a:br>
            <a:r>
              <a:rPr lang="en-US" sz="1549" dirty="0">
                <a:solidFill>
                  <a:prstClr val="white"/>
                </a:solidFill>
              </a:rPr>
              <a:t>that is perceived to be in the foreground</a:t>
            </a:r>
          </a:p>
        </p:txBody>
      </p:sp>
      <p:sp>
        <p:nvSpPr>
          <p:cNvPr id="17" name="Text Placeholder 16"/>
          <p:cNvSpPr>
            <a:spLocks noGrp="1"/>
          </p:cNvSpPr>
          <p:nvPr>
            <p:ph type="body" idx="1"/>
          </p:nvPr>
        </p:nvSpPr>
        <p:spPr/>
        <p:txBody>
          <a:bodyPr>
            <a:normAutofit/>
          </a:bodyPr>
          <a:lstStyle/>
          <a:p>
            <a:r>
              <a:rPr lang="en-US" smtClean="0"/>
              <a:t>Gestalt Figure &amp; Ground Principle</a:t>
            </a:r>
            <a:endParaRPr lang="en-US" dirty="0"/>
          </a:p>
        </p:txBody>
      </p:sp>
      <p:sp>
        <p:nvSpPr>
          <p:cNvPr id="11" name="Text Placeholder 10"/>
          <p:cNvSpPr>
            <a:spLocks noGrp="1"/>
          </p:cNvSpPr>
          <p:nvPr>
            <p:ph type="body" sz="quarter" idx="3"/>
          </p:nvPr>
        </p:nvSpPr>
        <p:spPr/>
        <p:txBody>
          <a:bodyPr>
            <a:normAutofit/>
          </a:bodyPr>
          <a:lstStyle/>
          <a:p>
            <a:r>
              <a:rPr lang="en-US" dirty="0"/>
              <a:t>a fundamental perceptual act of perceiving </a:t>
            </a:r>
            <a:r>
              <a:rPr lang="en-US" dirty="0" smtClean="0"/>
              <a:t>objects</a:t>
            </a:r>
            <a:endParaRPr lang="en-US" dirty="0"/>
          </a:p>
        </p:txBody>
      </p:sp>
      <p:sp>
        <p:nvSpPr>
          <p:cNvPr id="14" name="Date Placeholder 4"/>
          <p:cNvSpPr>
            <a:spLocks noGrp="1"/>
          </p:cNvSpPr>
          <p:nvPr>
            <p:ph type="dt" sz="half" idx="10"/>
          </p:nvPr>
        </p:nvSpPr>
        <p:spPr/>
        <p:txBody>
          <a:bodyPr/>
          <a:lstStyle/>
          <a:p>
            <a:fld id="{F797066A-019D-467A-9594-D7DD16C508AA}"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45</a:t>
            </a:fld>
            <a:endParaRPr lang="en-US">
              <a:solidFill>
                <a:prstClr val="black">
                  <a:tint val="75000"/>
                </a:prstClr>
              </a:solidFill>
            </a:endParaRPr>
          </a:p>
        </p:txBody>
      </p:sp>
      <p:sp>
        <p:nvSpPr>
          <p:cNvPr id="93186" name="Rectangle 2"/>
          <p:cNvSpPr>
            <a:spLocks noGrp="1" noChangeArrowheads="1"/>
          </p:cNvSpPr>
          <p:nvPr>
            <p:ph type="title"/>
          </p:nvPr>
        </p:nvSpPr>
        <p:spPr/>
        <p:txBody>
          <a:bodyPr/>
          <a:lstStyle/>
          <a:p>
            <a:r>
              <a:rPr lang="en-US" smtClean="0"/>
              <a:t>Gestalt Theory</a:t>
            </a:r>
            <a:endParaRPr lang="en-US" dirty="0"/>
          </a:p>
        </p:txBody>
      </p:sp>
      <p:pic>
        <p:nvPicPr>
          <p:cNvPr id="5124" name="Picture 4" descr="figure-and-grou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230" y="3936916"/>
            <a:ext cx="2160995" cy="303593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Callout 4"/>
          <p:cNvSpPr/>
          <p:nvPr/>
        </p:nvSpPr>
        <p:spPr>
          <a:xfrm>
            <a:off x="5144576" y="5189298"/>
            <a:ext cx="2361283" cy="637354"/>
          </a:xfrm>
          <a:prstGeom prst="leftArrowCallout">
            <a:avLst/>
          </a:prstGeom>
        </p:spPr>
        <p:style>
          <a:lnRef idx="1">
            <a:schemeClr val="accent6"/>
          </a:lnRef>
          <a:fillRef idx="3">
            <a:schemeClr val="accent6"/>
          </a:fillRef>
          <a:effectRef idx="2">
            <a:schemeClr val="accent6"/>
          </a:effectRef>
          <a:fontRef idx="minor">
            <a:schemeClr val="lt1"/>
          </a:fontRef>
        </p:style>
        <p:txBody>
          <a:bodyPr rtlCol="0" anchor="ctr">
            <a:spAutoFit/>
          </a:bodyPr>
          <a:lstStyle/>
          <a:p>
            <a:pPr algn="ctr" eaLnBrk="1" hangingPunct="1"/>
            <a:r>
              <a:rPr lang="en-US" sz="1771" dirty="0">
                <a:solidFill>
                  <a:prstClr val="white"/>
                </a:solidFill>
              </a:rPr>
              <a:t>face or candlestick?</a:t>
            </a:r>
          </a:p>
        </p:txBody>
      </p:sp>
      <p:sp>
        <p:nvSpPr>
          <p:cNvPr id="28" name="Rectangle 27"/>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96</a:t>
            </a:r>
          </a:p>
        </p:txBody>
      </p:sp>
      <p:grpSp>
        <p:nvGrpSpPr>
          <p:cNvPr id="23" name="Group 22"/>
          <p:cNvGrpSpPr/>
          <p:nvPr/>
        </p:nvGrpSpPr>
        <p:grpSpPr>
          <a:xfrm>
            <a:off x="11317661" y="4350231"/>
            <a:ext cx="2175736" cy="2096995"/>
            <a:chOff x="8702040" y="4956391"/>
            <a:chExt cx="1965944" cy="1894796"/>
          </a:xfrm>
        </p:grpSpPr>
        <p:sp>
          <p:nvSpPr>
            <p:cNvPr id="24" name="Rectangle 23">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figure &amp; ground</a:t>
              </a:r>
            </a:p>
          </p:txBody>
        </p:sp>
        <p:sp>
          <p:nvSpPr>
            <p:cNvPr id="25" name="Rectangle 24">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relative size</a:t>
              </a:r>
            </a:p>
          </p:txBody>
        </p:sp>
        <p:sp>
          <p:nvSpPr>
            <p:cNvPr id="26" name="Rectangle 25">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27" name="Rectangle 26">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29" name="Rectangle 28">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30" name="Rectangle 29">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31" name="Rectangle 30">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32" name="Straight Connector 31"/>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628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estalt-area.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7842" y="4010941"/>
            <a:ext cx="4901770" cy="26775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idx="1"/>
          </p:nvPr>
        </p:nvSpPr>
        <p:spPr/>
        <p:txBody>
          <a:bodyPr>
            <a:normAutofit/>
          </a:bodyPr>
          <a:lstStyle/>
          <a:p>
            <a:r>
              <a:rPr lang="en-US" smtClean="0"/>
              <a:t>Gestalt Figure &amp; Ground Principle</a:t>
            </a:r>
            <a:endParaRPr lang="en-US" dirty="0"/>
          </a:p>
        </p:txBody>
      </p:sp>
      <p:sp>
        <p:nvSpPr>
          <p:cNvPr id="11" name="Text Placeholder 10"/>
          <p:cNvSpPr>
            <a:spLocks noGrp="1"/>
          </p:cNvSpPr>
          <p:nvPr>
            <p:ph type="body" sz="quarter" idx="3"/>
          </p:nvPr>
        </p:nvSpPr>
        <p:spPr/>
        <p:txBody>
          <a:bodyPr>
            <a:normAutofit/>
          </a:bodyPr>
          <a:lstStyle/>
          <a:p>
            <a:r>
              <a:rPr lang="en-US" dirty="0"/>
              <a:t>a fundamental perceptual act of perceiving </a:t>
            </a:r>
            <a:r>
              <a:rPr lang="en-US" dirty="0" smtClean="0"/>
              <a:t>objects</a:t>
            </a:r>
            <a:endParaRPr lang="en-US" dirty="0"/>
          </a:p>
        </p:txBody>
      </p:sp>
      <p:sp>
        <p:nvSpPr>
          <p:cNvPr id="14" name="Date Placeholder 4"/>
          <p:cNvSpPr>
            <a:spLocks noGrp="1"/>
          </p:cNvSpPr>
          <p:nvPr>
            <p:ph type="dt" sz="half" idx="10"/>
          </p:nvPr>
        </p:nvSpPr>
        <p:spPr/>
        <p:txBody>
          <a:bodyPr/>
          <a:lstStyle/>
          <a:p>
            <a:fld id="{92A80F62-92C7-455B-9577-0FD8E7A6AF5A}"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46</a:t>
            </a:fld>
            <a:endParaRPr lang="en-US">
              <a:solidFill>
                <a:prstClr val="black">
                  <a:tint val="75000"/>
                </a:prstClr>
              </a:solidFill>
            </a:endParaRPr>
          </a:p>
        </p:txBody>
      </p:sp>
      <p:sp>
        <p:nvSpPr>
          <p:cNvPr id="93186" name="Rectangle 2"/>
          <p:cNvSpPr>
            <a:spLocks noGrp="1" noChangeArrowheads="1"/>
          </p:cNvSpPr>
          <p:nvPr>
            <p:ph type="title"/>
          </p:nvPr>
        </p:nvSpPr>
        <p:spPr/>
        <p:txBody>
          <a:bodyPr/>
          <a:lstStyle/>
          <a:p>
            <a:r>
              <a:rPr lang="en-US" smtClean="0"/>
              <a:t>Gestalt Theory</a:t>
            </a:r>
            <a:endParaRPr lang="en-US" dirty="0"/>
          </a:p>
        </p:txBody>
      </p:sp>
      <p:sp>
        <p:nvSpPr>
          <p:cNvPr id="5" name="Left Arrow Callout 4"/>
          <p:cNvSpPr/>
          <p:nvPr/>
        </p:nvSpPr>
        <p:spPr>
          <a:xfrm>
            <a:off x="6578212" y="5189298"/>
            <a:ext cx="2867272" cy="637354"/>
          </a:xfrm>
          <a:prstGeom prst="leftArrowCallout">
            <a:avLst>
              <a:gd name="adj1" fmla="val 25000"/>
              <a:gd name="adj2" fmla="val 25000"/>
              <a:gd name="adj3" fmla="val 25000"/>
              <a:gd name="adj4" fmla="val 72579"/>
            </a:avLst>
          </a:prstGeom>
        </p:spPr>
        <p:style>
          <a:lnRef idx="1">
            <a:schemeClr val="accent6"/>
          </a:lnRef>
          <a:fillRef idx="3">
            <a:schemeClr val="accent6"/>
          </a:fillRef>
          <a:effectRef idx="2">
            <a:schemeClr val="accent6"/>
          </a:effectRef>
          <a:fontRef idx="minor">
            <a:schemeClr val="lt1"/>
          </a:fontRef>
        </p:style>
        <p:txBody>
          <a:bodyPr rtlCol="0" anchor="ctr">
            <a:spAutoFit/>
          </a:bodyPr>
          <a:lstStyle/>
          <a:p>
            <a:pPr algn="ctr" eaLnBrk="1" hangingPunct="1"/>
            <a:r>
              <a:rPr lang="en-US" sz="1771" dirty="0">
                <a:solidFill>
                  <a:prstClr val="white"/>
                </a:solidFill>
              </a:rPr>
              <a:t>receding or coming forward?</a:t>
            </a:r>
          </a:p>
        </p:txBody>
      </p:sp>
      <p:sp>
        <p:nvSpPr>
          <p:cNvPr id="23"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when confronted by several objects, </a:t>
            </a:r>
            <a:br>
              <a:rPr lang="en-US" sz="1549" dirty="0">
                <a:solidFill>
                  <a:prstClr val="white"/>
                </a:solidFill>
              </a:rPr>
            </a:br>
            <a:r>
              <a:rPr lang="en-US" sz="1549" dirty="0">
                <a:solidFill>
                  <a:prstClr val="white"/>
                </a:solidFill>
              </a:rPr>
              <a:t>we tend to see the figure </a:t>
            </a:r>
            <a:br>
              <a:rPr lang="en-US" sz="1549" dirty="0">
                <a:solidFill>
                  <a:prstClr val="white"/>
                </a:solidFill>
              </a:rPr>
            </a:br>
            <a:r>
              <a:rPr lang="en-US" sz="1549" dirty="0">
                <a:solidFill>
                  <a:prstClr val="white"/>
                </a:solidFill>
              </a:rPr>
              <a:t>that is perceived to be in the foreground</a:t>
            </a:r>
          </a:p>
        </p:txBody>
      </p:sp>
      <p:sp>
        <p:nvSpPr>
          <p:cNvPr id="24" name="Rectangle 23"/>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96</a:t>
            </a:r>
          </a:p>
        </p:txBody>
      </p:sp>
      <p:grpSp>
        <p:nvGrpSpPr>
          <p:cNvPr id="25" name="Group 24"/>
          <p:cNvGrpSpPr/>
          <p:nvPr/>
        </p:nvGrpSpPr>
        <p:grpSpPr>
          <a:xfrm>
            <a:off x="11317661" y="4350231"/>
            <a:ext cx="2175736" cy="2096995"/>
            <a:chOff x="8702040" y="4956391"/>
            <a:chExt cx="1965944" cy="1894796"/>
          </a:xfrm>
        </p:grpSpPr>
        <p:sp>
          <p:nvSpPr>
            <p:cNvPr id="26" name="Rectangle 25">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figure &amp; ground</a:t>
              </a:r>
            </a:p>
          </p:txBody>
        </p:sp>
        <p:sp>
          <p:nvSpPr>
            <p:cNvPr id="27" name="Rectangle 26">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relative size</a:t>
              </a:r>
            </a:p>
          </p:txBody>
        </p:sp>
        <p:sp>
          <p:nvSpPr>
            <p:cNvPr id="29" name="Rectangle 28">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30" name="Rectangle 29">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31" name="Rectangle 30">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32" name="Rectangle 31">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33" name="Rectangle 32">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34" name="Straight Connector 33"/>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312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estalt-area.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7842" y="4010941"/>
            <a:ext cx="4901770" cy="26775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idx="1"/>
          </p:nvPr>
        </p:nvSpPr>
        <p:spPr/>
        <p:txBody>
          <a:bodyPr>
            <a:normAutofit/>
          </a:bodyPr>
          <a:lstStyle/>
          <a:p>
            <a:r>
              <a:rPr lang="en-US" smtClean="0"/>
              <a:t>Gestalt Figure &amp; Ground Principle</a:t>
            </a:r>
            <a:endParaRPr lang="en-US" dirty="0"/>
          </a:p>
        </p:txBody>
      </p:sp>
      <p:sp>
        <p:nvSpPr>
          <p:cNvPr id="11" name="Text Placeholder 10"/>
          <p:cNvSpPr>
            <a:spLocks noGrp="1"/>
          </p:cNvSpPr>
          <p:nvPr>
            <p:ph type="body" sz="quarter" idx="3"/>
          </p:nvPr>
        </p:nvSpPr>
        <p:spPr/>
        <p:txBody>
          <a:bodyPr>
            <a:normAutofit/>
          </a:bodyPr>
          <a:lstStyle/>
          <a:p>
            <a:r>
              <a:rPr lang="en-US" dirty="0"/>
              <a:t>a fundamental perceptual act of perceiving </a:t>
            </a:r>
            <a:r>
              <a:rPr lang="en-US" dirty="0" smtClean="0"/>
              <a:t>objects</a:t>
            </a:r>
            <a:endParaRPr lang="en-US" dirty="0"/>
          </a:p>
        </p:txBody>
      </p:sp>
      <p:sp>
        <p:nvSpPr>
          <p:cNvPr id="14" name="Date Placeholder 4"/>
          <p:cNvSpPr>
            <a:spLocks noGrp="1"/>
          </p:cNvSpPr>
          <p:nvPr>
            <p:ph type="dt" sz="half" idx="10"/>
          </p:nvPr>
        </p:nvSpPr>
        <p:spPr/>
        <p:txBody>
          <a:bodyPr/>
          <a:lstStyle/>
          <a:p>
            <a:fld id="{B731D9F9-B832-43AE-8CE9-6D98DD844A2E}"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47</a:t>
            </a:fld>
            <a:endParaRPr lang="en-US">
              <a:solidFill>
                <a:prstClr val="black">
                  <a:tint val="75000"/>
                </a:prstClr>
              </a:solidFill>
            </a:endParaRPr>
          </a:p>
        </p:txBody>
      </p:sp>
      <p:sp>
        <p:nvSpPr>
          <p:cNvPr id="93186" name="Rectangle 2"/>
          <p:cNvSpPr>
            <a:spLocks noGrp="1" noChangeArrowheads="1"/>
          </p:cNvSpPr>
          <p:nvPr>
            <p:ph type="title"/>
          </p:nvPr>
        </p:nvSpPr>
        <p:spPr/>
        <p:txBody>
          <a:bodyPr/>
          <a:lstStyle/>
          <a:p>
            <a:r>
              <a:rPr lang="en-US" smtClean="0"/>
              <a:t>Gestalt Theory</a:t>
            </a:r>
            <a:endParaRPr lang="en-US" dirty="0"/>
          </a:p>
        </p:txBody>
      </p:sp>
      <p:sp>
        <p:nvSpPr>
          <p:cNvPr id="5" name="Left Arrow Callout 4"/>
          <p:cNvSpPr/>
          <p:nvPr/>
        </p:nvSpPr>
        <p:spPr>
          <a:xfrm>
            <a:off x="6578212" y="5189298"/>
            <a:ext cx="2867272" cy="637354"/>
          </a:xfrm>
          <a:prstGeom prst="leftArrowCallout">
            <a:avLst>
              <a:gd name="adj1" fmla="val 25000"/>
              <a:gd name="adj2" fmla="val 25000"/>
              <a:gd name="adj3" fmla="val 25000"/>
              <a:gd name="adj4" fmla="val 72579"/>
            </a:avLst>
          </a:prstGeom>
        </p:spPr>
        <p:style>
          <a:lnRef idx="1">
            <a:schemeClr val="accent6"/>
          </a:lnRef>
          <a:fillRef idx="3">
            <a:schemeClr val="accent6"/>
          </a:fillRef>
          <a:effectRef idx="2">
            <a:schemeClr val="accent6"/>
          </a:effectRef>
          <a:fontRef idx="minor">
            <a:schemeClr val="lt1"/>
          </a:fontRef>
        </p:style>
        <p:txBody>
          <a:bodyPr rtlCol="0" anchor="ctr">
            <a:spAutoFit/>
          </a:bodyPr>
          <a:lstStyle/>
          <a:p>
            <a:pPr algn="ctr" eaLnBrk="1" hangingPunct="1"/>
            <a:r>
              <a:rPr lang="en-US" sz="1771" dirty="0">
                <a:solidFill>
                  <a:prstClr val="white"/>
                </a:solidFill>
              </a:rPr>
              <a:t>receding or coming forward?</a:t>
            </a:r>
          </a:p>
        </p:txBody>
      </p:sp>
      <p:sp>
        <p:nvSpPr>
          <p:cNvPr id="21" name="Rectangle 7"/>
          <p:cNvSpPr txBox="1">
            <a:spLocks noChangeArrowheads="1"/>
          </p:cNvSpPr>
          <p:nvPr/>
        </p:nvSpPr>
        <p:spPr>
          <a:xfrm>
            <a:off x="6662544" y="3963582"/>
            <a:ext cx="5818877" cy="105578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buClr>
                <a:srgbClr val="94C600"/>
              </a:buClr>
              <a:buNone/>
            </a:pPr>
            <a:r>
              <a:rPr lang="en-US" sz="1549" dirty="0">
                <a:solidFill>
                  <a:prstClr val="white"/>
                </a:solidFill>
              </a:rPr>
              <a:t>you likely see the smaller square as figure in both cases. Its possible in the image on the right you see a dark figure with a hole to a lighter background, which is based on darker objects appearing more often as figure with lighter areas seen as ground.</a:t>
            </a:r>
          </a:p>
        </p:txBody>
      </p:sp>
      <p:sp>
        <p:nvSpPr>
          <p:cNvPr id="26"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when confronted by several objects, </a:t>
            </a:r>
            <a:br>
              <a:rPr lang="en-US" sz="1549" dirty="0">
                <a:solidFill>
                  <a:prstClr val="white"/>
                </a:solidFill>
              </a:rPr>
            </a:br>
            <a:r>
              <a:rPr lang="en-US" sz="1549" dirty="0">
                <a:solidFill>
                  <a:prstClr val="white"/>
                </a:solidFill>
              </a:rPr>
              <a:t>we tend to see the figure </a:t>
            </a:r>
            <a:br>
              <a:rPr lang="en-US" sz="1549" dirty="0">
                <a:solidFill>
                  <a:prstClr val="white"/>
                </a:solidFill>
              </a:rPr>
            </a:br>
            <a:r>
              <a:rPr lang="en-US" sz="1549" dirty="0">
                <a:solidFill>
                  <a:prstClr val="white"/>
                </a:solidFill>
              </a:rPr>
              <a:t>that is perceived to be in the foreground</a:t>
            </a:r>
          </a:p>
        </p:txBody>
      </p:sp>
      <p:sp>
        <p:nvSpPr>
          <p:cNvPr id="27" name="Rectangle 26"/>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96</a:t>
            </a:r>
          </a:p>
        </p:txBody>
      </p:sp>
      <p:grpSp>
        <p:nvGrpSpPr>
          <p:cNvPr id="29" name="Group 28"/>
          <p:cNvGrpSpPr/>
          <p:nvPr/>
        </p:nvGrpSpPr>
        <p:grpSpPr>
          <a:xfrm>
            <a:off x="11317661" y="4350231"/>
            <a:ext cx="2175736" cy="2096995"/>
            <a:chOff x="8702040" y="4956391"/>
            <a:chExt cx="1965944" cy="1894796"/>
          </a:xfrm>
        </p:grpSpPr>
        <p:sp>
          <p:nvSpPr>
            <p:cNvPr id="30" name="Rectangle 29">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figure &amp; ground</a:t>
              </a:r>
            </a:p>
          </p:txBody>
        </p:sp>
        <p:sp>
          <p:nvSpPr>
            <p:cNvPr id="31" name="Rectangle 30">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relative size</a:t>
              </a:r>
            </a:p>
          </p:txBody>
        </p:sp>
        <p:sp>
          <p:nvSpPr>
            <p:cNvPr id="32" name="Rectangle 31">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33" name="Rectangle 32">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34" name="Rectangle 33">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3" name="Rectangle 42">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4" name="Rectangle 43">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45" name="Straight Connector 44"/>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015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normAutofit/>
          </a:bodyPr>
          <a:lstStyle/>
          <a:p>
            <a:r>
              <a:rPr lang="en-US" smtClean="0"/>
              <a:t>Gestalt Figure &amp; Ground Principle</a:t>
            </a:r>
            <a:endParaRPr lang="en-US" dirty="0"/>
          </a:p>
        </p:txBody>
      </p:sp>
      <p:sp>
        <p:nvSpPr>
          <p:cNvPr id="11" name="Text Placeholder 10"/>
          <p:cNvSpPr>
            <a:spLocks noGrp="1"/>
          </p:cNvSpPr>
          <p:nvPr>
            <p:ph type="body" sz="quarter" idx="3"/>
          </p:nvPr>
        </p:nvSpPr>
        <p:spPr/>
        <p:txBody>
          <a:bodyPr>
            <a:normAutofit/>
          </a:bodyPr>
          <a:lstStyle/>
          <a:p>
            <a:r>
              <a:rPr lang="en-US" dirty="0"/>
              <a:t>a fundamental perceptual act of perceiving </a:t>
            </a:r>
            <a:r>
              <a:rPr lang="en-US" dirty="0" smtClean="0"/>
              <a:t>objects</a:t>
            </a:r>
            <a:endParaRPr lang="en-US" dirty="0"/>
          </a:p>
        </p:txBody>
      </p:sp>
      <p:sp>
        <p:nvSpPr>
          <p:cNvPr id="14" name="Date Placeholder 4"/>
          <p:cNvSpPr>
            <a:spLocks noGrp="1"/>
          </p:cNvSpPr>
          <p:nvPr>
            <p:ph type="dt" sz="half" idx="10"/>
          </p:nvPr>
        </p:nvSpPr>
        <p:spPr/>
        <p:txBody>
          <a:bodyPr/>
          <a:lstStyle/>
          <a:p>
            <a:fld id="{921EDFE3-6CE1-4BEC-8A76-FB2A517CE0C2}"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48</a:t>
            </a:fld>
            <a:endParaRPr lang="en-US">
              <a:solidFill>
                <a:prstClr val="black">
                  <a:tint val="75000"/>
                </a:prstClr>
              </a:solidFill>
            </a:endParaRPr>
          </a:p>
        </p:txBody>
      </p:sp>
      <p:sp>
        <p:nvSpPr>
          <p:cNvPr id="93186" name="Rectangle 2"/>
          <p:cNvSpPr>
            <a:spLocks noGrp="1" noChangeArrowheads="1"/>
          </p:cNvSpPr>
          <p:nvPr>
            <p:ph type="title"/>
          </p:nvPr>
        </p:nvSpPr>
        <p:spPr/>
        <p:txBody>
          <a:bodyPr/>
          <a:lstStyle/>
          <a:p>
            <a:r>
              <a:rPr lang="en-US" smtClean="0"/>
              <a:t>Gestalt Theory</a:t>
            </a:r>
            <a:endParaRPr lang="en-US" dirty="0"/>
          </a:p>
        </p:txBody>
      </p:sp>
      <p:grpSp>
        <p:nvGrpSpPr>
          <p:cNvPr id="3" name="Group 21"/>
          <p:cNvGrpSpPr>
            <a:grpSpLocks/>
          </p:cNvGrpSpPr>
          <p:nvPr/>
        </p:nvGrpSpPr>
        <p:grpSpPr bwMode="auto">
          <a:xfrm>
            <a:off x="8573447" y="2530356"/>
            <a:ext cx="2744214" cy="3582885"/>
            <a:chOff x="3974" y="1179"/>
            <a:chExt cx="1075" cy="1731"/>
          </a:xfrm>
          <a:effectLst>
            <a:outerShdw blurRad="63500" sx="102000" sy="102000" algn="ctr" rotWithShape="0">
              <a:prstClr val="black">
                <a:alpha val="40000"/>
              </a:prstClr>
            </a:outerShdw>
          </a:effectLst>
        </p:grpSpPr>
        <p:sp>
          <p:nvSpPr>
            <p:cNvPr id="93200" name="Oval 16"/>
            <p:cNvSpPr>
              <a:spLocks noChangeArrowheads="1"/>
            </p:cNvSpPr>
            <p:nvPr/>
          </p:nvSpPr>
          <p:spPr bwMode="auto">
            <a:xfrm>
              <a:off x="4169" y="1179"/>
              <a:ext cx="713" cy="265"/>
            </a:xfrm>
            <a:prstGeom prst="ellipse">
              <a:avLst/>
            </a:prstGeom>
            <a:solidFill>
              <a:schemeClr val="tx2"/>
            </a:solidFill>
            <a:ln w="9525">
              <a:noFill/>
              <a:round/>
              <a:headEnd/>
              <a:tailEnd/>
            </a:ln>
            <a:effectLst/>
          </p:spPr>
          <p:txBody>
            <a:bodyPr wrap="none" anchor="ctr"/>
            <a:lstStyle/>
            <a:p>
              <a:pPr eaLnBrk="1" hangingPunct="1">
                <a:spcBef>
                  <a:spcPct val="30000"/>
                </a:spcBef>
              </a:pPr>
              <a:endParaRPr lang="en-US" sz="1328">
                <a:solidFill>
                  <a:prstClr val="white"/>
                </a:solidFill>
                <a:latin typeface="Helvetica" pitchFamily="34" charset="0"/>
              </a:endParaRPr>
            </a:p>
          </p:txBody>
        </p:sp>
        <p:sp>
          <p:nvSpPr>
            <p:cNvPr id="93201" name="Oval 17"/>
            <p:cNvSpPr>
              <a:spLocks noChangeArrowheads="1"/>
            </p:cNvSpPr>
            <p:nvPr/>
          </p:nvSpPr>
          <p:spPr bwMode="auto">
            <a:xfrm>
              <a:off x="4100" y="1403"/>
              <a:ext cx="869" cy="393"/>
            </a:xfrm>
            <a:prstGeom prst="ellipse">
              <a:avLst/>
            </a:prstGeom>
            <a:solidFill>
              <a:schemeClr val="tx2"/>
            </a:solidFill>
            <a:ln w="9525">
              <a:noFill/>
              <a:round/>
              <a:headEnd/>
              <a:tailEnd/>
            </a:ln>
            <a:effectLst/>
          </p:spPr>
          <p:txBody>
            <a:bodyPr wrap="none" anchor="ctr"/>
            <a:lstStyle/>
            <a:p>
              <a:pPr eaLnBrk="1" hangingPunct="1">
                <a:spcBef>
                  <a:spcPct val="30000"/>
                </a:spcBef>
              </a:pPr>
              <a:endParaRPr lang="en-US" sz="1328">
                <a:solidFill>
                  <a:prstClr val="white"/>
                </a:solidFill>
                <a:latin typeface="Helvetica" pitchFamily="34" charset="0"/>
              </a:endParaRPr>
            </a:p>
          </p:txBody>
        </p:sp>
        <p:sp>
          <p:nvSpPr>
            <p:cNvPr id="93202" name="Oval 18"/>
            <p:cNvSpPr>
              <a:spLocks noChangeArrowheads="1"/>
            </p:cNvSpPr>
            <p:nvPr/>
          </p:nvSpPr>
          <p:spPr bwMode="auto">
            <a:xfrm>
              <a:off x="3979" y="1708"/>
              <a:ext cx="1070" cy="530"/>
            </a:xfrm>
            <a:prstGeom prst="ellipse">
              <a:avLst/>
            </a:prstGeom>
            <a:solidFill>
              <a:schemeClr val="tx2"/>
            </a:solidFill>
            <a:ln w="9525">
              <a:noFill/>
              <a:round/>
              <a:headEnd/>
              <a:tailEnd/>
            </a:ln>
            <a:effectLst/>
          </p:spPr>
          <p:txBody>
            <a:bodyPr wrap="none" anchor="ctr"/>
            <a:lstStyle/>
            <a:p>
              <a:pPr eaLnBrk="1" hangingPunct="1">
                <a:spcBef>
                  <a:spcPct val="30000"/>
                </a:spcBef>
              </a:pPr>
              <a:endParaRPr lang="en-US" sz="1328">
                <a:solidFill>
                  <a:prstClr val="white"/>
                </a:solidFill>
                <a:latin typeface="Helvetica" pitchFamily="34" charset="0"/>
              </a:endParaRPr>
            </a:p>
          </p:txBody>
        </p:sp>
        <p:sp>
          <p:nvSpPr>
            <p:cNvPr id="93203" name="Oval 19"/>
            <p:cNvSpPr>
              <a:spLocks noChangeArrowheads="1"/>
            </p:cNvSpPr>
            <p:nvPr/>
          </p:nvSpPr>
          <p:spPr bwMode="auto">
            <a:xfrm>
              <a:off x="4078" y="2120"/>
              <a:ext cx="869" cy="393"/>
            </a:xfrm>
            <a:prstGeom prst="ellipse">
              <a:avLst/>
            </a:prstGeom>
            <a:solidFill>
              <a:schemeClr val="tx2"/>
            </a:solidFill>
            <a:ln w="9525">
              <a:noFill/>
              <a:round/>
              <a:headEnd/>
              <a:tailEnd/>
            </a:ln>
            <a:effectLst/>
          </p:spPr>
          <p:txBody>
            <a:bodyPr wrap="none" anchor="ctr"/>
            <a:lstStyle/>
            <a:p>
              <a:pPr eaLnBrk="1" hangingPunct="1">
                <a:spcBef>
                  <a:spcPct val="30000"/>
                </a:spcBef>
              </a:pPr>
              <a:endParaRPr lang="en-US" sz="1328">
                <a:solidFill>
                  <a:prstClr val="white"/>
                </a:solidFill>
                <a:latin typeface="Helvetica" pitchFamily="34" charset="0"/>
              </a:endParaRPr>
            </a:p>
          </p:txBody>
        </p:sp>
        <p:sp>
          <p:nvSpPr>
            <p:cNvPr id="93204" name="Oval 20"/>
            <p:cNvSpPr>
              <a:spLocks noChangeArrowheads="1"/>
            </p:cNvSpPr>
            <p:nvPr/>
          </p:nvSpPr>
          <p:spPr bwMode="auto">
            <a:xfrm>
              <a:off x="3974" y="2380"/>
              <a:ext cx="1070" cy="530"/>
            </a:xfrm>
            <a:prstGeom prst="ellipse">
              <a:avLst/>
            </a:prstGeom>
            <a:solidFill>
              <a:schemeClr val="tx2"/>
            </a:solidFill>
            <a:ln w="9525">
              <a:noFill/>
              <a:round/>
              <a:headEnd/>
              <a:tailEnd/>
            </a:ln>
            <a:effectLst/>
          </p:spPr>
          <p:txBody>
            <a:bodyPr wrap="none" anchor="ctr"/>
            <a:lstStyle/>
            <a:p>
              <a:pPr eaLnBrk="1" hangingPunct="1">
                <a:spcBef>
                  <a:spcPct val="30000"/>
                </a:spcBef>
              </a:pPr>
              <a:endParaRPr lang="en-US" sz="1328">
                <a:solidFill>
                  <a:prstClr val="white"/>
                </a:solidFill>
                <a:latin typeface="Helvetica" pitchFamily="34" charset="0"/>
              </a:endParaRPr>
            </a:p>
          </p:txBody>
        </p:sp>
      </p:grpSp>
      <p:pic>
        <p:nvPicPr>
          <p:cNvPr id="93250" name="Picture 66"/>
          <p:cNvPicPr>
            <a:picLocks noChangeAspect="1" noChangeArrowheads="1"/>
          </p:cNvPicPr>
          <p:nvPr/>
        </p:nvPicPr>
        <p:blipFill>
          <a:blip r:embed="rId3" cstate="print"/>
          <a:srcRect/>
          <a:stretch>
            <a:fillRect/>
          </a:stretch>
        </p:blipFill>
        <p:spPr bwMode="auto">
          <a:xfrm>
            <a:off x="1991631" y="3859944"/>
            <a:ext cx="3236222" cy="3060860"/>
          </a:xfrm>
          <a:prstGeom prst="rect">
            <a:avLst/>
          </a:prstGeom>
          <a:ln>
            <a:noFill/>
          </a:ln>
          <a:effectLst/>
        </p:spPr>
      </p:pic>
      <p:sp>
        <p:nvSpPr>
          <p:cNvPr id="29"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when confronted by several objects, </a:t>
            </a:r>
            <a:br>
              <a:rPr lang="en-US" sz="1549" dirty="0">
                <a:solidFill>
                  <a:prstClr val="white"/>
                </a:solidFill>
              </a:rPr>
            </a:br>
            <a:r>
              <a:rPr lang="en-US" sz="1549" dirty="0">
                <a:solidFill>
                  <a:prstClr val="white"/>
                </a:solidFill>
              </a:rPr>
              <a:t>we tend to see the figure </a:t>
            </a:r>
            <a:br>
              <a:rPr lang="en-US" sz="1549" dirty="0">
                <a:solidFill>
                  <a:prstClr val="white"/>
                </a:solidFill>
              </a:rPr>
            </a:br>
            <a:r>
              <a:rPr lang="en-US" sz="1549" dirty="0">
                <a:solidFill>
                  <a:prstClr val="white"/>
                </a:solidFill>
              </a:rPr>
              <a:t>that is perceived to be in the foreground</a:t>
            </a:r>
          </a:p>
        </p:txBody>
      </p:sp>
      <p:sp>
        <p:nvSpPr>
          <p:cNvPr id="30" name="Rectangle 29"/>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96</a:t>
            </a:r>
          </a:p>
        </p:txBody>
      </p:sp>
      <p:grpSp>
        <p:nvGrpSpPr>
          <p:cNvPr id="31" name="Group 30"/>
          <p:cNvGrpSpPr/>
          <p:nvPr/>
        </p:nvGrpSpPr>
        <p:grpSpPr>
          <a:xfrm>
            <a:off x="11317661" y="4350231"/>
            <a:ext cx="2175736" cy="2096995"/>
            <a:chOff x="8702040" y="4956391"/>
            <a:chExt cx="1965944" cy="1894796"/>
          </a:xfrm>
        </p:grpSpPr>
        <p:sp>
          <p:nvSpPr>
            <p:cNvPr id="32" name="Rectangle 31">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figure &amp; ground</a:t>
              </a:r>
            </a:p>
          </p:txBody>
        </p:sp>
        <p:sp>
          <p:nvSpPr>
            <p:cNvPr id="33" name="Rectangle 32">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relative size</a:t>
              </a:r>
            </a:p>
          </p:txBody>
        </p:sp>
        <p:sp>
          <p:nvSpPr>
            <p:cNvPr id="34" name="Rectangle 33">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43" name="Rectangle 42">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44" name="Rectangle 43">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5" name="Rectangle 44">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6" name="Rectangle 45">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cxnSp>
        <p:nvCxnSpPr>
          <p:cNvPr id="47" name="Straight Connector 46"/>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48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normAutofit/>
          </a:bodyPr>
          <a:lstStyle/>
          <a:p>
            <a:r>
              <a:rPr lang="en-US" smtClean="0"/>
              <a:t>Gestalt Figure &amp; Ground Principle</a:t>
            </a:r>
            <a:endParaRPr lang="en-US" dirty="0"/>
          </a:p>
        </p:txBody>
      </p:sp>
      <p:sp>
        <p:nvSpPr>
          <p:cNvPr id="11" name="Text Placeholder 10"/>
          <p:cNvSpPr>
            <a:spLocks noGrp="1"/>
          </p:cNvSpPr>
          <p:nvPr>
            <p:ph type="body" sz="quarter" idx="3"/>
          </p:nvPr>
        </p:nvSpPr>
        <p:spPr/>
        <p:txBody>
          <a:bodyPr>
            <a:normAutofit/>
          </a:bodyPr>
          <a:lstStyle/>
          <a:p>
            <a:r>
              <a:rPr lang="en-US" dirty="0"/>
              <a:t>a fundamental perceptual act of perceiving </a:t>
            </a:r>
            <a:r>
              <a:rPr lang="en-US" dirty="0" smtClean="0"/>
              <a:t>objects</a:t>
            </a:r>
            <a:endParaRPr lang="en-US" dirty="0"/>
          </a:p>
        </p:txBody>
      </p:sp>
      <p:sp>
        <p:nvSpPr>
          <p:cNvPr id="14" name="Date Placeholder 4"/>
          <p:cNvSpPr>
            <a:spLocks noGrp="1"/>
          </p:cNvSpPr>
          <p:nvPr>
            <p:ph type="dt" sz="half" idx="10"/>
          </p:nvPr>
        </p:nvSpPr>
        <p:spPr/>
        <p:txBody>
          <a:bodyPr/>
          <a:lstStyle/>
          <a:p>
            <a:fld id="{921EDFE3-6CE1-4BEC-8A76-FB2A517CE0C2}"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49</a:t>
            </a:fld>
            <a:endParaRPr lang="en-US">
              <a:solidFill>
                <a:prstClr val="black">
                  <a:tint val="75000"/>
                </a:prstClr>
              </a:solidFill>
            </a:endParaRPr>
          </a:p>
        </p:txBody>
      </p:sp>
      <p:sp>
        <p:nvSpPr>
          <p:cNvPr id="93186" name="Rectangle 2"/>
          <p:cNvSpPr>
            <a:spLocks noGrp="1" noChangeArrowheads="1"/>
          </p:cNvSpPr>
          <p:nvPr>
            <p:ph type="title"/>
          </p:nvPr>
        </p:nvSpPr>
        <p:spPr/>
        <p:txBody>
          <a:bodyPr/>
          <a:lstStyle/>
          <a:p>
            <a:r>
              <a:rPr lang="en-US" smtClean="0"/>
              <a:t>Gestalt Theory</a:t>
            </a:r>
            <a:endParaRPr lang="en-US" dirty="0"/>
          </a:p>
        </p:txBody>
      </p:sp>
      <p:pic>
        <p:nvPicPr>
          <p:cNvPr id="93250" name="Picture 66"/>
          <p:cNvPicPr>
            <a:picLocks noChangeAspect="1" noChangeArrowheads="1"/>
          </p:cNvPicPr>
          <p:nvPr/>
        </p:nvPicPr>
        <p:blipFill>
          <a:blip r:embed="rId3" cstate="print"/>
          <a:srcRect/>
          <a:stretch>
            <a:fillRect/>
          </a:stretch>
        </p:blipFill>
        <p:spPr bwMode="auto">
          <a:xfrm>
            <a:off x="1991631" y="3859944"/>
            <a:ext cx="3236222" cy="3060860"/>
          </a:xfrm>
          <a:prstGeom prst="rect">
            <a:avLst/>
          </a:prstGeom>
          <a:ln>
            <a:noFill/>
          </a:ln>
          <a:effectLst/>
        </p:spPr>
      </p:pic>
      <p:sp>
        <p:nvSpPr>
          <p:cNvPr id="29"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when confronted by several objects, </a:t>
            </a:r>
            <a:br>
              <a:rPr lang="en-US" sz="1549" dirty="0">
                <a:solidFill>
                  <a:prstClr val="white"/>
                </a:solidFill>
              </a:rPr>
            </a:br>
            <a:r>
              <a:rPr lang="en-US" sz="1549" dirty="0">
                <a:solidFill>
                  <a:prstClr val="white"/>
                </a:solidFill>
              </a:rPr>
              <a:t>we tend to see the figure </a:t>
            </a:r>
            <a:br>
              <a:rPr lang="en-US" sz="1549" dirty="0">
                <a:solidFill>
                  <a:prstClr val="white"/>
                </a:solidFill>
              </a:rPr>
            </a:br>
            <a:r>
              <a:rPr lang="en-US" sz="1549" dirty="0">
                <a:solidFill>
                  <a:prstClr val="white"/>
                </a:solidFill>
              </a:rPr>
              <a:t>that is perceived to be in the foreground</a:t>
            </a:r>
          </a:p>
        </p:txBody>
      </p:sp>
      <p:sp>
        <p:nvSpPr>
          <p:cNvPr id="30" name="Rectangle 29"/>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96</a:t>
            </a:r>
          </a:p>
        </p:txBody>
      </p:sp>
      <p:grpSp>
        <p:nvGrpSpPr>
          <p:cNvPr id="31" name="Group 30"/>
          <p:cNvGrpSpPr/>
          <p:nvPr/>
        </p:nvGrpSpPr>
        <p:grpSpPr>
          <a:xfrm>
            <a:off x="11317661" y="4350231"/>
            <a:ext cx="2175736" cy="2096995"/>
            <a:chOff x="8702040" y="4956391"/>
            <a:chExt cx="1965944" cy="1894796"/>
          </a:xfrm>
        </p:grpSpPr>
        <p:sp>
          <p:nvSpPr>
            <p:cNvPr id="32" name="Rectangle 31">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figure &amp; ground</a:t>
              </a:r>
            </a:p>
          </p:txBody>
        </p:sp>
        <p:sp>
          <p:nvSpPr>
            <p:cNvPr id="33" name="Rectangle 32">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relative size</a:t>
              </a:r>
            </a:p>
          </p:txBody>
        </p:sp>
        <p:sp>
          <p:nvSpPr>
            <p:cNvPr id="34" name="Rectangle 33">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43" name="Rectangle 42">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44" name="Rectangle 43">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5" name="Rectangle 44">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6" name="Rectangle 45">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4634" y="1129691"/>
            <a:ext cx="5945700" cy="4143409"/>
          </a:xfrm>
          <a:prstGeom prst="rect">
            <a:avLst/>
          </a:prstGeom>
          <a:ln>
            <a:noFill/>
          </a:ln>
          <a:effectLst/>
        </p:spPr>
      </p:pic>
      <p:cxnSp>
        <p:nvCxnSpPr>
          <p:cNvPr id="27" name="Straight Connector 26"/>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194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balance</a:t>
            </a:r>
            <a:endParaRPr lang="en-US" dirty="0"/>
          </a:p>
        </p:txBody>
      </p:sp>
      <p:sp>
        <p:nvSpPr>
          <p:cNvPr id="2" name="Content Placeholder 1"/>
          <p:cNvSpPr>
            <a:spLocks noGrp="1"/>
          </p:cNvSpPr>
          <p:nvPr>
            <p:ph sz="half" idx="2"/>
          </p:nvPr>
        </p:nvSpPr>
        <p:spPr/>
        <p:txBody>
          <a:bodyPr/>
          <a:lstStyle/>
          <a:p>
            <a:pPr marL="0" indent="0" algn="ctr">
              <a:buNone/>
            </a:pPr>
            <a:r>
              <a:rPr lang="en-US" dirty="0" smtClean="0">
                <a:solidFill>
                  <a:srgbClr val="C00000"/>
                </a:solidFill>
              </a:rPr>
              <a:t>Balance </a:t>
            </a:r>
            <a:r>
              <a:rPr lang="en-US" dirty="0" smtClean="0"/>
              <a:t>is the concept of visual equilibrium, </a:t>
            </a:r>
            <a:br>
              <a:rPr lang="en-US" dirty="0" smtClean="0"/>
            </a:br>
            <a:r>
              <a:rPr lang="en-US" dirty="0" smtClean="0"/>
              <a:t>and relates to our physical sense of 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sp>
        <p:nvSpPr>
          <p:cNvPr id="13" name="Text Placeholder 12"/>
          <p:cNvSpPr>
            <a:spLocks noGrp="1"/>
          </p:cNvSpPr>
          <p:nvPr>
            <p:ph type="body" sz="quarter" idx="3"/>
          </p:nvPr>
        </p:nvSpPr>
        <p:spPr>
          <a:xfrm>
            <a:off x="6854634" y="711951"/>
            <a:ext cx="5964113" cy="637354"/>
          </a:xfrm>
        </p:spPr>
        <p:txBody>
          <a:bodyPr/>
          <a:lstStyle/>
          <a:p>
            <a:r>
              <a:rPr lang="en-US" smtClean="0"/>
              <a:t>it is a reconciliation of opposing forces in a composition that results in visual stability</a:t>
            </a:r>
            <a:endParaRPr lang="en-US" dirty="0"/>
          </a:p>
        </p:txBody>
      </p:sp>
      <p:pic>
        <p:nvPicPr>
          <p:cNvPr id="2050" name="Picture 2" descr="http://katerawlings.com/wp-content/uploads/2011/01/balance.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a:xfrm>
            <a:off x="6854633" y="1349305"/>
            <a:ext cx="5964698" cy="3984418"/>
          </a:xfrm>
        </p:spPr>
      </p:pic>
      <p:sp>
        <p:nvSpPr>
          <p:cNvPr id="4" name="Date Placeholder 3"/>
          <p:cNvSpPr>
            <a:spLocks noGrp="1"/>
          </p:cNvSpPr>
          <p:nvPr>
            <p:ph type="dt" sz="half" idx="10"/>
          </p:nvPr>
        </p:nvSpPr>
        <p:spPr/>
        <p:txBody>
          <a:bodyPr/>
          <a:lstStyle/>
          <a:p>
            <a:fld id="{F677172D-5331-4DC5-86D5-26FB4DA34EF9}"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5</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cxnSp>
        <p:nvCxnSpPr>
          <p:cNvPr id="19" name="Straight Connector 18"/>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819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normAutofit/>
          </a:bodyPr>
          <a:lstStyle/>
          <a:p>
            <a:r>
              <a:rPr lang="en-US" smtClean="0"/>
              <a:t>Gestalt Figure &amp; Ground Principle</a:t>
            </a:r>
            <a:endParaRPr lang="en-US" dirty="0"/>
          </a:p>
        </p:txBody>
      </p:sp>
      <p:sp>
        <p:nvSpPr>
          <p:cNvPr id="11" name="Text Placeholder 10"/>
          <p:cNvSpPr>
            <a:spLocks noGrp="1"/>
          </p:cNvSpPr>
          <p:nvPr>
            <p:ph type="body" sz="quarter" idx="3"/>
          </p:nvPr>
        </p:nvSpPr>
        <p:spPr/>
        <p:txBody>
          <a:bodyPr>
            <a:normAutofit/>
          </a:bodyPr>
          <a:lstStyle/>
          <a:p>
            <a:r>
              <a:rPr lang="en-US" dirty="0"/>
              <a:t>a fundamental perceptual act of perceiving </a:t>
            </a:r>
            <a:r>
              <a:rPr lang="en-US" dirty="0" smtClean="0"/>
              <a:t>objects</a:t>
            </a:r>
            <a:endParaRPr lang="en-US" dirty="0"/>
          </a:p>
        </p:txBody>
      </p:sp>
      <p:sp>
        <p:nvSpPr>
          <p:cNvPr id="14" name="Date Placeholder 4"/>
          <p:cNvSpPr>
            <a:spLocks noGrp="1"/>
          </p:cNvSpPr>
          <p:nvPr>
            <p:ph type="dt" sz="half" idx="10"/>
          </p:nvPr>
        </p:nvSpPr>
        <p:spPr/>
        <p:txBody>
          <a:bodyPr/>
          <a:lstStyle/>
          <a:p>
            <a:fld id="{921EDFE3-6CE1-4BEC-8A76-FB2A517CE0C2}"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50</a:t>
            </a:fld>
            <a:endParaRPr lang="en-US">
              <a:solidFill>
                <a:prstClr val="black">
                  <a:tint val="75000"/>
                </a:prstClr>
              </a:solidFill>
            </a:endParaRPr>
          </a:p>
        </p:txBody>
      </p:sp>
      <p:sp>
        <p:nvSpPr>
          <p:cNvPr id="93186" name="Rectangle 2"/>
          <p:cNvSpPr>
            <a:spLocks noGrp="1" noChangeArrowheads="1"/>
          </p:cNvSpPr>
          <p:nvPr>
            <p:ph type="title"/>
          </p:nvPr>
        </p:nvSpPr>
        <p:spPr/>
        <p:txBody>
          <a:bodyPr/>
          <a:lstStyle/>
          <a:p>
            <a:r>
              <a:rPr lang="en-US" smtClean="0"/>
              <a:t>Gestalt Theory</a:t>
            </a:r>
            <a:endParaRPr lang="en-US" dirty="0"/>
          </a:p>
        </p:txBody>
      </p:sp>
      <p:pic>
        <p:nvPicPr>
          <p:cNvPr id="93250" name="Picture 66"/>
          <p:cNvPicPr>
            <a:picLocks noChangeAspect="1" noChangeArrowheads="1"/>
          </p:cNvPicPr>
          <p:nvPr/>
        </p:nvPicPr>
        <p:blipFill>
          <a:blip r:embed="rId3" cstate="print"/>
          <a:srcRect/>
          <a:stretch>
            <a:fillRect/>
          </a:stretch>
        </p:blipFill>
        <p:spPr bwMode="auto">
          <a:xfrm>
            <a:off x="1991631" y="3859944"/>
            <a:ext cx="3236222" cy="3060860"/>
          </a:xfrm>
          <a:prstGeom prst="rect">
            <a:avLst/>
          </a:prstGeom>
          <a:ln>
            <a:noFill/>
          </a:ln>
          <a:effectLst/>
        </p:spPr>
      </p:pic>
      <p:sp>
        <p:nvSpPr>
          <p:cNvPr id="29" name="Rectangle 7"/>
          <p:cNvSpPr txBox="1">
            <a:spLocks noChangeArrowheads="1"/>
          </p:cNvSpPr>
          <p:nvPr/>
        </p:nvSpPr>
        <p:spPr>
          <a:xfrm>
            <a:off x="675005" y="2698610"/>
            <a:ext cx="5869474" cy="817382"/>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when confronted by several objects, </a:t>
            </a:r>
            <a:br>
              <a:rPr lang="en-US" sz="1549" dirty="0">
                <a:solidFill>
                  <a:prstClr val="white"/>
                </a:solidFill>
              </a:rPr>
            </a:br>
            <a:r>
              <a:rPr lang="en-US" sz="1549" dirty="0">
                <a:solidFill>
                  <a:prstClr val="white"/>
                </a:solidFill>
              </a:rPr>
              <a:t>we tend to see the figure </a:t>
            </a:r>
            <a:br>
              <a:rPr lang="en-US" sz="1549" dirty="0">
                <a:solidFill>
                  <a:prstClr val="white"/>
                </a:solidFill>
              </a:rPr>
            </a:br>
            <a:r>
              <a:rPr lang="en-US" sz="1549" dirty="0">
                <a:solidFill>
                  <a:prstClr val="white"/>
                </a:solidFill>
              </a:rPr>
              <a:t>that is perceived to be in the foreground</a:t>
            </a:r>
          </a:p>
        </p:txBody>
      </p:sp>
      <p:sp>
        <p:nvSpPr>
          <p:cNvPr id="30" name="Rectangle 29"/>
          <p:cNvSpPr/>
          <p:nvPr/>
        </p:nvSpPr>
        <p:spPr>
          <a:xfrm>
            <a:off x="3146076" y="6942661"/>
            <a:ext cx="666037" cy="647079"/>
          </a:xfrm>
          <a:prstGeom prst="rect">
            <a:avLst/>
          </a:prstGeom>
          <a:noFill/>
        </p:spPr>
        <p:txBody>
          <a:bodyPr wrap="none" lIns="101198" tIns="50599" rIns="101198" bIns="50599">
            <a:spAutoFit/>
          </a:bodyPr>
          <a:lstStyle/>
          <a:p>
            <a:pPr algn="ctr" eaLnBrk="1" hangingPunct="1"/>
            <a:r>
              <a:rPr lang="en-US" sz="3541" dirty="0">
                <a:ln w="0"/>
                <a:solidFill>
                  <a:prstClr val="black"/>
                </a:solidFill>
                <a:effectLst>
                  <a:outerShdw blurRad="38100" dist="19050" dir="2700000" algn="tl" rotWithShape="0">
                    <a:prstClr val="black">
                      <a:alpha val="40000"/>
                    </a:prstClr>
                  </a:outerShdw>
                </a:effectLst>
                <a:latin typeface="Calibri"/>
              </a:rPr>
              <a:t>96</a:t>
            </a:r>
          </a:p>
        </p:txBody>
      </p:sp>
      <p:grpSp>
        <p:nvGrpSpPr>
          <p:cNvPr id="31" name="Group 30"/>
          <p:cNvGrpSpPr/>
          <p:nvPr/>
        </p:nvGrpSpPr>
        <p:grpSpPr>
          <a:xfrm>
            <a:off x="11317661" y="4350231"/>
            <a:ext cx="2175736" cy="2096995"/>
            <a:chOff x="8702040" y="4956391"/>
            <a:chExt cx="1965944" cy="1894796"/>
          </a:xfrm>
        </p:grpSpPr>
        <p:sp>
          <p:nvSpPr>
            <p:cNvPr id="32" name="Rectangle 31">
              <a:hlinkClick r:id="rId4" action="ppaction://hlinksldjump"/>
            </p:cNvPr>
            <p:cNvSpPr/>
            <p:nvPr/>
          </p:nvSpPr>
          <p:spPr>
            <a:xfrm>
              <a:off x="8702706" y="6591879"/>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srgbClr val="C00000"/>
                  </a:solidFill>
                  <a:latin typeface="Century Gothic" pitchFamily="34" charset="0"/>
                </a:rPr>
                <a:t>figure &amp; ground</a:t>
              </a:r>
            </a:p>
          </p:txBody>
        </p:sp>
        <p:sp>
          <p:nvSpPr>
            <p:cNvPr id="33" name="Rectangle 32">
              <a:hlinkClick r:id="rId5" action="ppaction://hlinksldjump"/>
            </p:cNvPr>
            <p:cNvSpPr/>
            <p:nvPr/>
          </p:nvSpPr>
          <p:spPr>
            <a:xfrm>
              <a:off x="8702040" y="63211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relative size</a:t>
              </a:r>
            </a:p>
          </p:txBody>
        </p:sp>
        <p:sp>
          <p:nvSpPr>
            <p:cNvPr id="34" name="Rectangle 33">
              <a:hlinkClick r:id="rId6" action="ppaction://hlinksldjump"/>
            </p:cNvPr>
            <p:cNvSpPr/>
            <p:nvPr/>
          </p:nvSpPr>
          <p:spPr>
            <a:xfrm>
              <a:off x="8702040" y="604823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closure</a:t>
              </a:r>
            </a:p>
          </p:txBody>
        </p:sp>
        <p:sp>
          <p:nvSpPr>
            <p:cNvPr id="43" name="Rectangle 42">
              <a:hlinkClick r:id="rId7" action="ppaction://hlinksldjump"/>
            </p:cNvPr>
            <p:cNvSpPr/>
            <p:nvPr/>
          </p:nvSpPr>
          <p:spPr>
            <a:xfrm>
              <a:off x="8702040" y="577527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symmetry</a:t>
              </a:r>
            </a:p>
          </p:txBody>
        </p:sp>
        <p:sp>
          <p:nvSpPr>
            <p:cNvPr id="44" name="Rectangle 43">
              <a:hlinkClick r:id="rId8" action="ppaction://hlinksldjump"/>
            </p:cNvPr>
            <p:cNvSpPr/>
            <p:nvPr/>
          </p:nvSpPr>
          <p:spPr>
            <a:xfrm>
              <a:off x="8702040" y="550231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lumMod val="90000"/>
                      <a:lumOff val="10000"/>
                    </a:prstClr>
                  </a:solidFill>
                  <a:latin typeface="Century Gothic" pitchFamily="34" charset="0"/>
                </a:rPr>
                <a:t>continuity</a:t>
              </a:r>
            </a:p>
          </p:txBody>
        </p:sp>
        <p:sp>
          <p:nvSpPr>
            <p:cNvPr id="45" name="Rectangle 44">
              <a:hlinkClick r:id="rId9" action="ppaction://hlinksldjump"/>
            </p:cNvPr>
            <p:cNvSpPr/>
            <p:nvPr/>
          </p:nvSpPr>
          <p:spPr>
            <a:xfrm>
              <a:off x="8702040" y="522935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similarity</a:t>
              </a:r>
            </a:p>
          </p:txBody>
        </p:sp>
        <p:sp>
          <p:nvSpPr>
            <p:cNvPr id="46" name="Rectangle 45">
              <a:hlinkClick r:id="rId10" action="ppaction://hlinksldjump"/>
            </p:cNvPr>
            <p:cNvSpPr/>
            <p:nvPr/>
          </p:nvSpPr>
          <p:spPr>
            <a:xfrm>
              <a:off x="8702040" y="4956391"/>
              <a:ext cx="196527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30000"/>
                </a:spcBef>
              </a:pPr>
              <a:r>
                <a:rPr lang="en-US" sz="1328" dirty="0">
                  <a:solidFill>
                    <a:prstClr val="black"/>
                  </a:solidFill>
                  <a:latin typeface="Century Gothic" pitchFamily="34" charset="0"/>
                </a:rPr>
                <a:t>proximity</a:t>
              </a:r>
            </a:p>
          </p:txBody>
        </p:sp>
      </p:gr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4717" y="1125273"/>
            <a:ext cx="5974029" cy="4787758"/>
          </a:xfrm>
          <a:prstGeom prst="rect">
            <a:avLst/>
          </a:prstGeom>
          <a:ln>
            <a:noFill/>
          </a:ln>
          <a:effectLst/>
        </p:spPr>
      </p:pic>
      <p:cxnSp>
        <p:nvCxnSpPr>
          <p:cNvPr id="22" name="Straight Connector 21"/>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196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lstStyle/>
          <a:p>
            <a:r>
              <a:rPr lang="en-US" dirty="0" smtClean="0"/>
              <a:t>bottom-up</a:t>
            </a:r>
            <a:endParaRPr lang="en-US" dirty="0"/>
          </a:p>
        </p:txBody>
      </p:sp>
      <p:pic>
        <p:nvPicPr>
          <p:cNvPr id="108615" name="Picture 71"/>
          <p:cNvPicPr>
            <a:picLocks noGrp="1" noChangeAspect="1" noChangeArrowheads="1"/>
          </p:cNvPicPr>
          <p:nvPr>
            <p:ph sz="half" idx="2"/>
          </p:nvPr>
        </p:nvPicPr>
        <p:blipFill>
          <a:blip r:embed="rId3" cstate="print"/>
          <a:stretch>
            <a:fillRect/>
          </a:stretch>
        </p:blipFill>
        <p:spPr>
          <a:xfrm>
            <a:off x="675004" y="1129691"/>
            <a:ext cx="5961771" cy="4471328"/>
          </a:xfrm>
          <a:prstGeom prst="rect">
            <a:avLst/>
          </a:prstGeom>
          <a:ln>
            <a:noFill/>
          </a:ln>
          <a:effectLst>
            <a:outerShdw blurRad="292100" dist="139700" dir="2700000" algn="tl" rotWithShape="0">
              <a:srgbClr val="333333">
                <a:alpha val="65000"/>
              </a:srgbClr>
            </a:outerShdw>
          </a:effectLst>
        </p:spPr>
      </p:pic>
      <p:sp>
        <p:nvSpPr>
          <p:cNvPr id="18" name="Text Placeholder 17"/>
          <p:cNvSpPr>
            <a:spLocks noGrp="1"/>
          </p:cNvSpPr>
          <p:nvPr>
            <p:ph type="body" sz="quarter" idx="3"/>
          </p:nvPr>
        </p:nvSpPr>
        <p:spPr/>
        <p:txBody>
          <a:bodyPr/>
          <a:lstStyle/>
          <a:p>
            <a:r>
              <a:rPr lang="en-US" dirty="0" smtClean="0"/>
              <a:t>or top-down understanding?</a:t>
            </a:r>
          </a:p>
        </p:txBody>
      </p:sp>
      <p:sp>
        <p:nvSpPr>
          <p:cNvPr id="7" name="Date Placeholder 3"/>
          <p:cNvSpPr>
            <a:spLocks noGrp="1"/>
          </p:cNvSpPr>
          <p:nvPr>
            <p:ph type="dt" sz="half" idx="10"/>
          </p:nvPr>
        </p:nvSpPr>
        <p:spPr/>
        <p:txBody>
          <a:bodyPr/>
          <a:lstStyle/>
          <a:p>
            <a:fld id="{567431C7-3E87-4027-A1C7-27EFAFBDE209}"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51</a:t>
            </a:fld>
            <a:endParaRPr lang="en-US">
              <a:solidFill>
                <a:prstClr val="black">
                  <a:tint val="75000"/>
                </a:prstClr>
              </a:solidFill>
            </a:endParaRPr>
          </a:p>
        </p:txBody>
      </p:sp>
      <p:sp>
        <p:nvSpPr>
          <p:cNvPr id="108555" name="Rectangle 11"/>
          <p:cNvSpPr>
            <a:spLocks noGrp="1" noChangeArrowheads="1"/>
          </p:cNvSpPr>
          <p:nvPr>
            <p:ph type="title"/>
          </p:nvPr>
        </p:nvSpPr>
        <p:spPr/>
        <p:txBody>
          <a:bodyPr/>
          <a:lstStyle/>
          <a:p>
            <a:r>
              <a:rPr lang="en-US" smtClean="0"/>
              <a:t>We seem as a species to be driven by a desire to make meanings </a:t>
            </a:r>
            <a:endParaRPr lang="en-US" dirty="0"/>
          </a:p>
        </p:txBody>
      </p:sp>
      <p:sp>
        <p:nvSpPr>
          <p:cNvPr id="12" name="Cloud Callout 11"/>
          <p:cNvSpPr/>
          <p:nvPr/>
        </p:nvSpPr>
        <p:spPr>
          <a:xfrm>
            <a:off x="7230209" y="3365214"/>
            <a:ext cx="4153642" cy="1229256"/>
          </a:xfrm>
          <a:prstGeom prst="cloudCallout">
            <a:avLst>
              <a:gd name="adj1" fmla="val -63889"/>
              <a:gd name="adj2" fmla="val 66175"/>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eaLnBrk="1" hangingPunct="1">
              <a:spcBef>
                <a:spcPct val="30000"/>
              </a:spcBef>
            </a:pPr>
            <a:r>
              <a:rPr lang="en-US" sz="1549" dirty="0">
                <a:solidFill>
                  <a:prstClr val="white"/>
                </a:solidFill>
                <a:latin typeface="Berlin Sans FB" pitchFamily="34" charset="0"/>
              </a:rPr>
              <a:t>above all, we are surely </a:t>
            </a:r>
            <a:br>
              <a:rPr lang="en-US" sz="1549" dirty="0">
                <a:solidFill>
                  <a:prstClr val="white"/>
                </a:solidFill>
                <a:latin typeface="Berlin Sans FB" pitchFamily="34" charset="0"/>
              </a:rPr>
            </a:br>
            <a:r>
              <a:rPr lang="en-US" sz="1549" i="1" dirty="0">
                <a:solidFill>
                  <a:prstClr val="white"/>
                </a:solidFill>
                <a:latin typeface="Berlin Sans FB" pitchFamily="34" charset="0"/>
              </a:rPr>
              <a:t>Homo </a:t>
            </a:r>
            <a:r>
              <a:rPr lang="en-US" sz="1549" i="1" dirty="0" err="1">
                <a:solidFill>
                  <a:prstClr val="white"/>
                </a:solidFill>
                <a:latin typeface="Berlin Sans FB" pitchFamily="34" charset="0"/>
              </a:rPr>
              <a:t>significans</a:t>
            </a:r>
            <a:r>
              <a:rPr lang="en-US" sz="1549" i="1" dirty="0">
                <a:solidFill>
                  <a:prstClr val="white"/>
                </a:solidFill>
                <a:latin typeface="Berlin Sans FB" pitchFamily="34" charset="0"/>
              </a:rPr>
              <a:t>  </a:t>
            </a:r>
            <a:r>
              <a:rPr lang="en-US" sz="1549" dirty="0">
                <a:solidFill>
                  <a:prstClr val="white"/>
                </a:solidFill>
                <a:latin typeface="Berlin Sans FB" pitchFamily="34" charset="0"/>
              </a:rPr>
              <a:t>(meaning-makers)</a:t>
            </a:r>
            <a:endParaRPr lang="en-US" sz="996" dirty="0">
              <a:solidFill>
                <a:prstClr val="white"/>
              </a:solidFill>
            </a:endParaRPr>
          </a:p>
        </p:txBody>
      </p:sp>
      <p:cxnSp>
        <p:nvCxnSpPr>
          <p:cNvPr id="11" name="Straight Connector 10"/>
          <p:cNvCxnSpPr/>
          <p:nvPr/>
        </p:nvCxnSpPr>
        <p:spPr>
          <a:xfrm>
            <a:off x="9111531"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482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Semiotics in Graphic Des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988" y="1247535"/>
            <a:ext cx="5586964" cy="39214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6"/>
          <p:cNvSpPr>
            <a:spLocks noGrp="1"/>
          </p:cNvSpPr>
          <p:nvPr>
            <p:ph type="body" idx="1"/>
          </p:nvPr>
        </p:nvSpPr>
        <p:spPr/>
        <p:txBody>
          <a:bodyPr/>
          <a:lstStyle/>
          <a:p>
            <a:r>
              <a:rPr lang="en-US" dirty="0" smtClean="0"/>
              <a:t>bottom-up</a:t>
            </a:r>
            <a:endParaRPr lang="en-US" dirty="0"/>
          </a:p>
        </p:txBody>
      </p:sp>
      <p:pic>
        <p:nvPicPr>
          <p:cNvPr id="12" name="Picture 2">
            <a:hlinkClick r:id="" action="ppaction://noaction"/>
          </p:cNvPr>
          <p:cNvPicPr>
            <a:picLocks noGrp="1" noChangeAspect="1" noChangeArrowheads="1"/>
          </p:cNvPicPr>
          <p:nvPr>
            <p:ph sz="half" idx="2"/>
          </p:nvPr>
        </p:nvPicPr>
        <p:blipFill>
          <a:blip r:embed="rId5" cstate="print"/>
          <a:srcRect/>
          <a:stretch>
            <a:fillRect/>
          </a:stretch>
        </p:blipFill>
        <p:spPr>
          <a:xfrm>
            <a:off x="2589331" y="2698609"/>
            <a:ext cx="3314229" cy="4372942"/>
          </a:xfrm>
          <a:prstGeom prst="rect">
            <a:avLst/>
          </a:prstGeom>
          <a:ln>
            <a:noFill/>
          </a:ln>
          <a:effectLst>
            <a:outerShdw blurRad="292100" dist="139700" dir="2700000" algn="tl" rotWithShape="0">
              <a:srgbClr val="333333">
                <a:alpha val="65000"/>
              </a:srgbClr>
            </a:outerShdw>
          </a:effectLst>
        </p:spPr>
      </p:pic>
      <p:sp>
        <p:nvSpPr>
          <p:cNvPr id="15" name="Text Placeholder 17"/>
          <p:cNvSpPr>
            <a:spLocks noGrp="1"/>
          </p:cNvSpPr>
          <p:nvPr>
            <p:ph type="body" sz="quarter" idx="3"/>
          </p:nvPr>
        </p:nvSpPr>
        <p:spPr/>
        <p:txBody>
          <a:bodyPr/>
          <a:lstStyle/>
          <a:p>
            <a:r>
              <a:rPr lang="en-US" dirty="0" smtClean="0"/>
              <a:t>arbitrary symbols</a:t>
            </a:r>
            <a:endParaRPr lang="en-US" dirty="0"/>
          </a:p>
        </p:txBody>
      </p:sp>
      <p:sp>
        <p:nvSpPr>
          <p:cNvPr id="8" name="Date Placeholder 4"/>
          <p:cNvSpPr>
            <a:spLocks noGrp="1"/>
          </p:cNvSpPr>
          <p:nvPr>
            <p:ph type="dt" sz="half" idx="10"/>
          </p:nvPr>
        </p:nvSpPr>
        <p:spPr/>
        <p:txBody>
          <a:bodyPr/>
          <a:lstStyle/>
          <a:p>
            <a:fld id="{E78E2A18-ED60-4C22-AA84-53661107AD94}"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52</a:t>
            </a:fld>
            <a:endParaRPr lang="en-US">
              <a:solidFill>
                <a:prstClr val="black">
                  <a:tint val="75000"/>
                </a:prstClr>
              </a:solidFill>
            </a:endParaRPr>
          </a:p>
        </p:txBody>
      </p:sp>
      <p:sp>
        <p:nvSpPr>
          <p:cNvPr id="271362" name="Rectangle 2"/>
          <p:cNvSpPr>
            <a:spLocks noGrp="1" noChangeArrowheads="1"/>
          </p:cNvSpPr>
          <p:nvPr>
            <p:ph type="title"/>
          </p:nvPr>
        </p:nvSpPr>
        <p:spPr/>
        <p:txBody>
          <a:bodyPr/>
          <a:lstStyle/>
          <a:p>
            <a:r>
              <a:rPr lang="en-US" smtClean="0"/>
              <a:t>So, which is it?</a:t>
            </a:r>
            <a:endParaRPr lang="en-US" dirty="0"/>
          </a:p>
        </p:txBody>
      </p:sp>
      <p:pic>
        <p:nvPicPr>
          <p:cNvPr id="271373"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74692" y="3895126"/>
            <a:ext cx="2108288" cy="2108288"/>
          </a:xfrm>
          <a:prstGeom prst="rect">
            <a:avLst/>
          </a:prstGeom>
          <a:ln>
            <a:noFill/>
          </a:ln>
          <a:effectLst>
            <a:outerShdw blurRad="190500" algn="tl" rotWithShape="0">
              <a:srgbClr val="000000">
                <a:alpha val="70000"/>
              </a:srgbClr>
            </a:outerShdw>
          </a:effectLst>
        </p:spPr>
      </p:pic>
      <p:cxnSp>
        <p:nvCxnSpPr>
          <p:cNvPr id="11" name="Straight Connector 10"/>
          <p:cNvCxnSpPr/>
          <p:nvPr/>
        </p:nvCxnSpPr>
        <p:spPr>
          <a:xfrm>
            <a:off x="10541794"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085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7"/>
          <p:cNvSpPr txBox="1">
            <a:spLocks noChangeArrowheads="1"/>
          </p:cNvSpPr>
          <p:nvPr/>
        </p:nvSpPr>
        <p:spPr>
          <a:xfrm>
            <a:off x="6999869" y="3241955"/>
            <a:ext cx="5842230" cy="1069374"/>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buClr>
                <a:srgbClr val="94C600"/>
              </a:buClr>
              <a:buNone/>
            </a:pPr>
            <a:r>
              <a:rPr lang="en-US" sz="1549" dirty="0">
                <a:solidFill>
                  <a:prstClr val="white"/>
                </a:solidFill>
              </a:rPr>
              <a:t>builds on symbols (or signs) </a:t>
            </a:r>
            <a:br>
              <a:rPr lang="en-US" sz="1549" dirty="0">
                <a:solidFill>
                  <a:prstClr val="white"/>
                </a:solidFill>
              </a:rPr>
            </a:br>
            <a:r>
              <a:rPr lang="en-US" sz="1549" dirty="0">
                <a:solidFill>
                  <a:prstClr val="white"/>
                </a:solidFill>
              </a:rPr>
              <a:t>and how they convey meaning</a:t>
            </a:r>
          </a:p>
          <a:p>
            <a:pPr marL="303590" lvl="1" indent="0">
              <a:buClr>
                <a:srgbClr val="FFFF00"/>
              </a:buClr>
              <a:buNone/>
            </a:pPr>
            <a:r>
              <a:rPr lang="en-US" sz="1328" dirty="0">
                <a:solidFill>
                  <a:prstClr val="white"/>
                </a:solidFill>
              </a:rPr>
              <a:t>signs have no intrinsic meaning </a:t>
            </a:r>
          </a:p>
          <a:p>
            <a:pPr marL="303590" lvl="1" indent="0">
              <a:buClr>
                <a:srgbClr val="FFFF00"/>
              </a:buClr>
              <a:buNone/>
            </a:pPr>
            <a:r>
              <a:rPr lang="en-US" sz="1328" dirty="0">
                <a:solidFill>
                  <a:prstClr val="white"/>
                </a:solidFill>
              </a:rPr>
              <a:t>become signs only when we invest them with meaning. </a:t>
            </a:r>
          </a:p>
        </p:txBody>
      </p:sp>
      <p:sp>
        <p:nvSpPr>
          <p:cNvPr id="14" name="Text Placeholder 16"/>
          <p:cNvSpPr>
            <a:spLocks noGrp="1"/>
          </p:cNvSpPr>
          <p:nvPr>
            <p:ph type="body" idx="1"/>
          </p:nvPr>
        </p:nvSpPr>
        <p:spPr/>
        <p:txBody>
          <a:bodyPr/>
          <a:lstStyle/>
          <a:p>
            <a:r>
              <a:rPr lang="en-US" dirty="0" smtClean="0"/>
              <a:t>bottom-up</a:t>
            </a:r>
            <a:endParaRPr lang="en-US" dirty="0"/>
          </a:p>
        </p:txBody>
      </p:sp>
      <p:pic>
        <p:nvPicPr>
          <p:cNvPr id="12" name="Picture 2">
            <a:hlinkClick r:id="" action="ppaction://noaction"/>
          </p:cNvPr>
          <p:cNvPicPr>
            <a:picLocks noGrp="1" noChangeAspect="1" noChangeArrowheads="1"/>
          </p:cNvPicPr>
          <p:nvPr>
            <p:ph sz="half" idx="2"/>
          </p:nvPr>
        </p:nvPicPr>
        <p:blipFill>
          <a:blip r:embed="rId3" cstate="print"/>
          <a:srcRect/>
          <a:stretch>
            <a:fillRect/>
          </a:stretch>
        </p:blipFill>
        <p:spPr>
          <a:xfrm>
            <a:off x="2589331" y="2698609"/>
            <a:ext cx="3314229" cy="4372942"/>
          </a:xfrm>
          <a:prstGeom prst="rect">
            <a:avLst/>
          </a:prstGeom>
          <a:ln>
            <a:noFill/>
          </a:ln>
          <a:effectLst>
            <a:outerShdw blurRad="292100" dist="139700" dir="2700000" algn="tl" rotWithShape="0">
              <a:srgbClr val="333333">
                <a:alpha val="65000"/>
              </a:srgbClr>
            </a:outerShdw>
          </a:effectLst>
        </p:spPr>
      </p:pic>
      <p:sp>
        <p:nvSpPr>
          <p:cNvPr id="15" name="Text Placeholder 17"/>
          <p:cNvSpPr>
            <a:spLocks noGrp="1"/>
          </p:cNvSpPr>
          <p:nvPr>
            <p:ph type="body" sz="quarter" idx="3"/>
          </p:nvPr>
        </p:nvSpPr>
        <p:spPr/>
        <p:txBody>
          <a:bodyPr/>
          <a:lstStyle/>
          <a:p>
            <a:r>
              <a:rPr lang="en-US" dirty="0" smtClean="0"/>
              <a:t>arbitrary symbols</a:t>
            </a:r>
            <a:endParaRPr lang="en-US" dirty="0"/>
          </a:p>
        </p:txBody>
      </p:sp>
      <p:sp>
        <p:nvSpPr>
          <p:cNvPr id="8" name="Date Placeholder 4"/>
          <p:cNvSpPr>
            <a:spLocks noGrp="1"/>
          </p:cNvSpPr>
          <p:nvPr>
            <p:ph type="dt" sz="half" idx="10"/>
          </p:nvPr>
        </p:nvSpPr>
        <p:spPr/>
        <p:txBody>
          <a:bodyPr/>
          <a:lstStyle/>
          <a:p>
            <a:fld id="{9E82124C-A1CA-4EA6-BE1D-452A0837372B}"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53</a:t>
            </a:fld>
            <a:endParaRPr lang="en-US">
              <a:solidFill>
                <a:prstClr val="black">
                  <a:tint val="75000"/>
                </a:prstClr>
              </a:solidFill>
            </a:endParaRPr>
          </a:p>
        </p:txBody>
      </p:sp>
      <p:sp>
        <p:nvSpPr>
          <p:cNvPr id="271362" name="Rectangle 2"/>
          <p:cNvSpPr>
            <a:spLocks noGrp="1" noChangeArrowheads="1"/>
          </p:cNvSpPr>
          <p:nvPr>
            <p:ph type="title"/>
          </p:nvPr>
        </p:nvSpPr>
        <p:spPr/>
        <p:txBody>
          <a:bodyPr/>
          <a:lstStyle/>
          <a:p>
            <a:r>
              <a:rPr lang="en-US" smtClean="0"/>
              <a:t>So, which is it?</a:t>
            </a:r>
            <a:endParaRPr lang="en-US" dirty="0"/>
          </a:p>
        </p:txBody>
      </p:sp>
      <p:sp>
        <p:nvSpPr>
          <p:cNvPr id="11" name="Rectangle 7"/>
          <p:cNvSpPr txBox="1">
            <a:spLocks noChangeArrowheads="1"/>
          </p:cNvSpPr>
          <p:nvPr/>
        </p:nvSpPr>
        <p:spPr>
          <a:xfrm>
            <a:off x="7027114" y="2698610"/>
            <a:ext cx="5842230" cy="340585"/>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Semiology</a:t>
            </a:r>
          </a:p>
        </p:txBody>
      </p:sp>
      <p:sp>
        <p:nvSpPr>
          <p:cNvPr id="16" name="Rectangle 7"/>
          <p:cNvSpPr txBox="1">
            <a:spLocks noChangeArrowheads="1"/>
          </p:cNvSpPr>
          <p:nvPr/>
        </p:nvSpPr>
        <p:spPr>
          <a:xfrm>
            <a:off x="6976515" y="6079844"/>
            <a:ext cx="5842230" cy="105578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Clr>
                <a:srgbClr val="94C600"/>
              </a:buClr>
              <a:buNone/>
            </a:pPr>
            <a:r>
              <a:rPr lang="en-US" sz="1549" dirty="0">
                <a:solidFill>
                  <a:prstClr val="white"/>
                </a:solidFill>
              </a:rPr>
              <a:t>anything can be a sign </a:t>
            </a:r>
            <a:br>
              <a:rPr lang="en-US" sz="1549" dirty="0">
                <a:solidFill>
                  <a:prstClr val="white"/>
                </a:solidFill>
              </a:rPr>
            </a:br>
            <a:r>
              <a:rPr lang="en-US" sz="1549" dirty="0">
                <a:solidFill>
                  <a:prstClr val="white"/>
                </a:solidFill>
              </a:rPr>
              <a:t>as long as someone interprets it </a:t>
            </a:r>
            <a:br>
              <a:rPr lang="en-US" sz="1549" dirty="0">
                <a:solidFill>
                  <a:prstClr val="white"/>
                </a:solidFill>
              </a:rPr>
            </a:br>
            <a:r>
              <a:rPr lang="en-US" sz="1549" dirty="0">
                <a:solidFill>
                  <a:prstClr val="white"/>
                </a:solidFill>
              </a:rPr>
              <a:t>as referring to something </a:t>
            </a:r>
            <a:br>
              <a:rPr lang="en-US" sz="1549" dirty="0">
                <a:solidFill>
                  <a:prstClr val="white"/>
                </a:solidFill>
              </a:rPr>
            </a:br>
            <a:r>
              <a:rPr lang="en-US" sz="1549" dirty="0">
                <a:solidFill>
                  <a:prstClr val="white"/>
                </a:solidFill>
              </a:rPr>
              <a:t>other than itself. </a:t>
            </a:r>
          </a:p>
        </p:txBody>
      </p:sp>
      <p:pic>
        <p:nvPicPr>
          <p:cNvPr id="271373"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74692" y="3895126"/>
            <a:ext cx="2108288" cy="2108288"/>
          </a:xfrm>
          <a:prstGeom prst="rect">
            <a:avLst/>
          </a:prstGeom>
          <a:ln>
            <a:noFill/>
          </a:ln>
          <a:effectLst>
            <a:outerShdw blurRad="190500" algn="tl" rotWithShape="0">
              <a:srgbClr val="000000">
                <a:alpha val="70000"/>
              </a:srgbClr>
            </a:outerShdw>
          </a:effectLst>
        </p:spPr>
      </p:pic>
      <p:cxnSp>
        <p:nvCxnSpPr>
          <p:cNvPr id="18" name="Straight Connector 17"/>
          <p:cNvCxnSpPr/>
          <p:nvPr/>
        </p:nvCxnSpPr>
        <p:spPr>
          <a:xfrm>
            <a:off x="10541794"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44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4"/>
          <p:cNvSpPr txBox="1">
            <a:spLocks noChangeArrowheads="1"/>
          </p:cNvSpPr>
          <p:nvPr/>
        </p:nvSpPr>
        <p:spPr>
          <a:xfrm>
            <a:off x="675006" y="5103798"/>
            <a:ext cx="5753518" cy="1035327"/>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101198" tIns="50599" rIns="101198" bIns="50599"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buClr>
                <a:srgbClr val="94C600"/>
              </a:buClr>
              <a:buNone/>
            </a:pPr>
            <a:r>
              <a:rPr lang="en-US" sz="1549" dirty="0">
                <a:solidFill>
                  <a:prstClr val="white"/>
                </a:solidFill>
              </a:rPr>
              <a:t>Affordances</a:t>
            </a:r>
          </a:p>
          <a:p>
            <a:pPr marL="303590" lvl="1" indent="0">
              <a:buClr>
                <a:srgbClr val="FFFF00"/>
              </a:buClr>
              <a:buNone/>
            </a:pPr>
            <a:r>
              <a:rPr lang="en-US" sz="1328" dirty="0">
                <a:solidFill>
                  <a:prstClr val="white"/>
                </a:solidFill>
              </a:rPr>
              <a:t>top-down approach</a:t>
            </a:r>
          </a:p>
          <a:p>
            <a:pPr marL="303590" lvl="1" indent="0">
              <a:buClr>
                <a:srgbClr val="FFFF00"/>
              </a:buClr>
              <a:buNone/>
            </a:pPr>
            <a:r>
              <a:rPr lang="en-US" sz="1328" dirty="0">
                <a:solidFill>
                  <a:prstClr val="white"/>
                </a:solidFill>
              </a:rPr>
              <a:t>builds on perceiving possibilities for action in the affordances we perceive through our sense of sight.</a:t>
            </a:r>
          </a:p>
        </p:txBody>
      </p:sp>
      <p:sp>
        <p:nvSpPr>
          <p:cNvPr id="14" name="Text Placeholder 16"/>
          <p:cNvSpPr>
            <a:spLocks noGrp="1"/>
          </p:cNvSpPr>
          <p:nvPr>
            <p:ph type="body" idx="1"/>
          </p:nvPr>
        </p:nvSpPr>
        <p:spPr/>
        <p:txBody>
          <a:bodyPr/>
          <a:lstStyle/>
          <a:p>
            <a:r>
              <a:rPr lang="en-US" dirty="0" smtClean="0"/>
              <a:t>bottom-up</a:t>
            </a:r>
            <a:endParaRPr lang="en-US" dirty="0"/>
          </a:p>
        </p:txBody>
      </p:sp>
      <p:pic>
        <p:nvPicPr>
          <p:cNvPr id="2050" name="Picture 2"/>
          <p:cNvPicPr>
            <a:picLocks noGrp="1" noChangeAspect="1" noChangeArrowheads="1"/>
          </p:cNvPicPr>
          <p:nvPr>
            <p:ph sz="half" idx="2"/>
          </p:nvPr>
        </p:nvPicPr>
        <p:blipFill>
          <a:blip r:embed="rId3" cstate="print"/>
          <a:stretch>
            <a:fillRect/>
          </a:stretch>
        </p:blipFill>
        <p:spPr>
          <a:xfrm>
            <a:off x="7137649" y="1264973"/>
            <a:ext cx="3825804" cy="5903207"/>
          </a:xfrm>
          <a:prstGeom prst="rect">
            <a:avLst/>
          </a:prstGeom>
          <a:ln>
            <a:noFill/>
          </a:ln>
          <a:effectLst>
            <a:outerShdw blurRad="292100" dist="139700" dir="2700000" algn="tl" rotWithShape="0">
              <a:srgbClr val="333333">
                <a:alpha val="65000"/>
              </a:srgbClr>
            </a:outerShdw>
          </a:effectLst>
        </p:spPr>
      </p:pic>
      <p:sp>
        <p:nvSpPr>
          <p:cNvPr id="15" name="Text Placeholder 17"/>
          <p:cNvSpPr>
            <a:spLocks noGrp="1"/>
          </p:cNvSpPr>
          <p:nvPr>
            <p:ph type="body" sz="quarter" idx="3"/>
          </p:nvPr>
        </p:nvSpPr>
        <p:spPr/>
        <p:txBody>
          <a:bodyPr/>
          <a:lstStyle/>
          <a:p>
            <a:r>
              <a:rPr lang="en-US" dirty="0" smtClean="0"/>
              <a:t>or top-down understanding?</a:t>
            </a:r>
          </a:p>
        </p:txBody>
      </p:sp>
      <p:sp>
        <p:nvSpPr>
          <p:cNvPr id="271364" name="Rectangle 4"/>
          <p:cNvSpPr>
            <a:spLocks noGrp="1" noChangeArrowheads="1"/>
          </p:cNvSpPr>
          <p:nvPr>
            <p:ph sz="quarter" idx="4"/>
          </p:nvPr>
        </p:nvSpPr>
        <p:spPr>
          <a:xfrm>
            <a:off x="656031" y="2707692"/>
            <a:ext cx="5753518" cy="330732"/>
          </a:xfrm>
        </p:spPr>
        <p:style>
          <a:lnRef idx="1">
            <a:schemeClr val="accent4"/>
          </a:lnRef>
          <a:fillRef idx="3">
            <a:schemeClr val="accent4"/>
          </a:fillRef>
          <a:effectRef idx="2">
            <a:schemeClr val="accent4"/>
          </a:effectRef>
          <a:fontRef idx="minor">
            <a:schemeClr val="lt1"/>
          </a:fontRef>
        </p:style>
        <p:txBody>
          <a:bodyPr wrap="square">
            <a:spAutoFit/>
          </a:bodyPr>
          <a:lstStyle/>
          <a:p>
            <a:pPr marL="0" indent="0" algn="ctr">
              <a:buNone/>
            </a:pPr>
            <a:r>
              <a:rPr lang="en-US" sz="1549" dirty="0"/>
              <a:t>Sensory symbols</a:t>
            </a:r>
          </a:p>
        </p:txBody>
      </p:sp>
      <p:sp>
        <p:nvSpPr>
          <p:cNvPr id="8" name="Date Placeholder 4"/>
          <p:cNvSpPr>
            <a:spLocks noGrp="1"/>
          </p:cNvSpPr>
          <p:nvPr>
            <p:ph type="dt" sz="half" idx="10"/>
          </p:nvPr>
        </p:nvSpPr>
        <p:spPr/>
        <p:txBody>
          <a:bodyPr/>
          <a:lstStyle/>
          <a:p>
            <a:fld id="{6860BE20-BE2D-4383-8B24-E4883FD83ACB}" type="datetime3">
              <a:rPr lang="en-US" smtClean="0">
                <a:solidFill>
                  <a:prstClr val="black">
                    <a:tint val="75000"/>
                  </a:prstClr>
                </a:solidFill>
              </a:rPr>
              <a:pPr/>
              <a:t>25 September 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54</a:t>
            </a:fld>
            <a:endParaRPr lang="en-US">
              <a:solidFill>
                <a:prstClr val="black">
                  <a:tint val="75000"/>
                </a:prstClr>
              </a:solidFill>
            </a:endParaRPr>
          </a:p>
        </p:txBody>
      </p:sp>
      <p:sp>
        <p:nvSpPr>
          <p:cNvPr id="271362" name="Rectangle 2"/>
          <p:cNvSpPr>
            <a:spLocks noGrp="1" noChangeArrowheads="1"/>
          </p:cNvSpPr>
          <p:nvPr>
            <p:ph type="title"/>
          </p:nvPr>
        </p:nvSpPr>
        <p:spPr/>
        <p:txBody>
          <a:bodyPr/>
          <a:lstStyle/>
          <a:p>
            <a:r>
              <a:rPr lang="en-US" smtClean="0"/>
              <a:t>So, which is it?</a:t>
            </a:r>
            <a:endParaRPr lang="en-US" dirty="0"/>
          </a:p>
        </p:txBody>
      </p:sp>
      <p:pic>
        <p:nvPicPr>
          <p:cNvPr id="18"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74692" y="3895126"/>
            <a:ext cx="2108288" cy="2108288"/>
          </a:xfrm>
          <a:prstGeom prst="rect">
            <a:avLst/>
          </a:prstGeom>
          <a:ln>
            <a:noFill/>
          </a:ln>
          <a:effectLst>
            <a:outerShdw blurRad="190500" algn="tl" rotWithShape="0">
              <a:srgbClr val="000000">
                <a:alpha val="70000"/>
              </a:srgbClr>
            </a:outerShdw>
          </a:effectLst>
        </p:spPr>
      </p:pic>
      <p:cxnSp>
        <p:nvCxnSpPr>
          <p:cNvPr id="16" name="Straight Connector 15"/>
          <p:cNvCxnSpPr/>
          <p:nvPr/>
        </p:nvCxnSpPr>
        <p:spPr>
          <a:xfrm>
            <a:off x="10541794"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00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Effect transition="in" filter="wipe(up)">
                                      <p:cBhvr>
                                        <p:cTn id="12" dur="500"/>
                                        <p:tgtEl>
                                          <p:spTgt spid="27136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13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Next time</a:t>
            </a:r>
            <a:endParaRPr lang="en-US" dirty="0"/>
          </a:p>
        </p:txBody>
      </p:sp>
      <p:sp>
        <p:nvSpPr>
          <p:cNvPr id="4" name="Subtitle 3"/>
          <p:cNvSpPr>
            <a:spLocks noGrp="1"/>
          </p:cNvSpPr>
          <p:nvPr>
            <p:ph type="subTitle" idx="1"/>
          </p:nvPr>
        </p:nvSpPr>
        <p:spPr/>
        <p:txBody>
          <a:bodyPr/>
          <a:lstStyle/>
          <a:p>
            <a:r>
              <a:rPr lang="en-US" smtClean="0"/>
              <a:t>logic</a:t>
            </a:r>
            <a:endParaRPr lang="en-US" dirty="0"/>
          </a:p>
        </p:txBody>
      </p:sp>
      <p:sp>
        <p:nvSpPr>
          <p:cNvPr id="2" name="Date Placeholder 1"/>
          <p:cNvSpPr>
            <a:spLocks noGrp="1"/>
          </p:cNvSpPr>
          <p:nvPr>
            <p:ph type="dt" sz="half" idx="2"/>
          </p:nvPr>
        </p:nvSpPr>
        <p:spPr/>
        <p:txBody>
          <a:bodyPr/>
          <a:lstStyle/>
          <a:p>
            <a:fld id="{9C53ECBF-EFA3-4AE9-BC17-26E7A4AD9D7D}" type="datetime3">
              <a:rPr lang="en-US" smtClean="0"/>
              <a:t>25 September 2014</a:t>
            </a:fld>
            <a:endParaRPr lang="en-US"/>
          </a:p>
        </p:txBody>
      </p:sp>
      <p:sp>
        <p:nvSpPr>
          <p:cNvPr id="5" name="Footer Placeholder 4"/>
          <p:cNvSpPr>
            <a:spLocks noGrp="1"/>
          </p:cNvSpPr>
          <p:nvPr>
            <p:ph type="ftr" sz="quarter" idx="3"/>
          </p:nvPr>
        </p:nvSpPr>
        <p:spPr/>
        <p:txBody>
          <a:bodyPr/>
          <a:lstStyle/>
          <a:p>
            <a:r>
              <a:rPr lang="en-US" smtClean="0"/>
              <a:t>International &amp; Cross Cultural Perspectives</a:t>
            </a:r>
            <a:endParaRPr lang="en-US"/>
          </a:p>
        </p:txBody>
      </p:sp>
      <p:sp>
        <p:nvSpPr>
          <p:cNvPr id="6" name="Slide Number Placeholder 5"/>
          <p:cNvSpPr>
            <a:spLocks noGrp="1"/>
          </p:cNvSpPr>
          <p:nvPr>
            <p:ph type="sldNum" sz="quarter" idx="4"/>
          </p:nvPr>
        </p:nvSpPr>
        <p:spPr/>
        <p:txBody>
          <a:bodyPr/>
          <a:lstStyle/>
          <a:p>
            <a:fld id="{53D45AE7-AED3-4F56-B86F-EF051C1DC561}" type="slidenum">
              <a:rPr lang="en-US" smtClean="0"/>
              <a:pPr/>
              <a:t>55</a:t>
            </a:fld>
            <a:endParaRPr lang="en-US"/>
          </a:p>
        </p:txBody>
      </p:sp>
    </p:spTree>
    <p:extLst>
      <p:ext uri="{BB962C8B-B14F-4D97-AF65-F5344CB8AC3E}">
        <p14:creationId xmlns:p14="http://schemas.microsoft.com/office/powerpoint/2010/main" val="82350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balance</a:t>
            </a:r>
            <a:endParaRPr lang="en-US" dirty="0"/>
          </a:p>
        </p:txBody>
      </p:sp>
      <p:sp>
        <p:nvSpPr>
          <p:cNvPr id="13" name="Text Placeholder 12"/>
          <p:cNvSpPr>
            <a:spLocks noGrp="1"/>
          </p:cNvSpPr>
          <p:nvPr>
            <p:ph type="body" sz="quarter" idx="3"/>
          </p:nvPr>
        </p:nvSpPr>
        <p:spPr>
          <a:xfrm>
            <a:off x="6854634" y="714722"/>
            <a:ext cx="5964113" cy="637354"/>
          </a:xfrm>
        </p:spPr>
        <p:txBody>
          <a:bodyPr/>
          <a:lstStyle/>
          <a:p>
            <a:r>
              <a:rPr lang="en-US" smtClean="0"/>
              <a:t>symmetrical balance can be described as having equal "weight" on equal sides of a centrally placed fulcrum</a:t>
            </a:r>
            <a:endParaRPr lang="en-US" dirty="0"/>
          </a:p>
        </p:txBody>
      </p:sp>
      <p:pic>
        <p:nvPicPr>
          <p:cNvPr id="11" name="Picture 2" descr="two examples of symmetrical balance"/>
          <p:cNvPicPr>
            <a:picLocks noGrp="1" noChangeAspect="1" noChangeArrowheads="1"/>
          </p:cNvPicPr>
          <p:nvPr>
            <p:ph sz="quarter" idx="4"/>
          </p:nvPr>
        </p:nvPicPr>
        <p:blipFill>
          <a:blip r:embed="rId2" cstate="print"/>
          <a:stretch>
            <a:fillRect/>
          </a:stretch>
        </p:blipFill>
        <p:spPr>
          <a:xfrm>
            <a:off x="6854633" y="1513992"/>
            <a:ext cx="5964113" cy="3804953"/>
          </a:xfrm>
        </p:spPr>
      </p:pic>
      <p:sp>
        <p:nvSpPr>
          <p:cNvPr id="4" name="Date Placeholder 3"/>
          <p:cNvSpPr>
            <a:spLocks noGrp="1"/>
          </p:cNvSpPr>
          <p:nvPr>
            <p:ph type="dt" sz="half" idx="10"/>
          </p:nvPr>
        </p:nvSpPr>
        <p:spPr/>
        <p:txBody>
          <a:bodyPr/>
          <a:lstStyle/>
          <a:p>
            <a:fld id="{423B15C0-F471-4387-8179-A7A29CFC7BDC}"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6</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sp>
        <p:nvSpPr>
          <p:cNvPr id="20" name="Content Placeholder 1"/>
          <p:cNvSpPr>
            <a:spLocks noGrp="1"/>
          </p:cNvSpPr>
          <p:nvPr>
            <p:ph sz="half" idx="2"/>
          </p:nvPr>
        </p:nvSpPr>
        <p:spPr>
          <a:xfrm>
            <a:off x="675005" y="1264973"/>
            <a:ext cx="5961771" cy="5903207"/>
          </a:xfrm>
        </p:spPr>
        <p:txBody>
          <a:bodyPr/>
          <a:lstStyle/>
          <a:p>
            <a:pPr marL="0" indent="0" algn="ctr">
              <a:buNone/>
            </a:pPr>
            <a:r>
              <a:rPr lang="en-US" dirty="0" smtClean="0">
                <a:solidFill>
                  <a:srgbClr val="C00000"/>
                </a:solidFill>
              </a:rPr>
              <a:t>Balance </a:t>
            </a:r>
            <a:r>
              <a:rPr lang="en-US" dirty="0" smtClean="0"/>
              <a:t>is the concept of visual equilibrium, </a:t>
            </a:r>
            <a:br>
              <a:rPr lang="en-US" dirty="0" smtClean="0"/>
            </a:br>
            <a:r>
              <a:rPr lang="en-US" dirty="0" smtClean="0"/>
              <a:t>and relates to our physical sense of 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4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balance</a:t>
            </a:r>
            <a:endParaRPr lang="en-US" dirty="0"/>
          </a:p>
        </p:txBody>
      </p:sp>
      <p:sp>
        <p:nvSpPr>
          <p:cNvPr id="13" name="Text Placeholder 12"/>
          <p:cNvSpPr>
            <a:spLocks noGrp="1"/>
          </p:cNvSpPr>
          <p:nvPr>
            <p:ph type="body" sz="quarter" idx="3"/>
          </p:nvPr>
        </p:nvSpPr>
        <p:spPr>
          <a:xfrm>
            <a:off x="6854634" y="714722"/>
            <a:ext cx="5964113" cy="637354"/>
          </a:xfrm>
        </p:spPr>
        <p:txBody>
          <a:bodyPr/>
          <a:lstStyle/>
          <a:p>
            <a:r>
              <a:rPr lang="en-US" smtClean="0"/>
              <a:t>symmetrical balance can be described as having equal "weight" on equal sides of a centrally placed fulcrum</a:t>
            </a:r>
            <a:endParaRPr lang="en-US" dirty="0"/>
          </a:p>
        </p:txBody>
      </p:sp>
      <p:pic>
        <p:nvPicPr>
          <p:cNvPr id="14" name="Picture 2">
            <a:hlinkClick r:id="rId2"/>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54634" y="1391643"/>
            <a:ext cx="5962681" cy="3583917"/>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428A0DA7-E1F4-40BE-B566-27E73957C727}"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7</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sp>
        <p:nvSpPr>
          <p:cNvPr id="20" name="Content Placeholder 1"/>
          <p:cNvSpPr>
            <a:spLocks noGrp="1"/>
          </p:cNvSpPr>
          <p:nvPr>
            <p:ph sz="half" idx="2"/>
          </p:nvPr>
        </p:nvSpPr>
        <p:spPr>
          <a:xfrm>
            <a:off x="675005" y="1264973"/>
            <a:ext cx="5961771" cy="5903207"/>
          </a:xfrm>
        </p:spPr>
        <p:txBody>
          <a:bodyPr/>
          <a:lstStyle/>
          <a:p>
            <a:pPr marL="0" indent="0" algn="ctr">
              <a:buNone/>
            </a:pPr>
            <a:r>
              <a:rPr lang="en-US" dirty="0" smtClean="0">
                <a:solidFill>
                  <a:srgbClr val="C00000"/>
                </a:solidFill>
              </a:rPr>
              <a:t>Balance </a:t>
            </a:r>
            <a:r>
              <a:rPr lang="en-US" dirty="0" smtClean="0"/>
              <a:t>is the concept of visual equilibrium, </a:t>
            </a:r>
            <a:br>
              <a:rPr lang="en-US" dirty="0" smtClean="0"/>
            </a:br>
            <a:r>
              <a:rPr lang="en-US" dirty="0" smtClean="0"/>
              <a:t>and relates to our physical sense of 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761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balance</a:t>
            </a:r>
            <a:endParaRPr lang="en-US" dirty="0"/>
          </a:p>
        </p:txBody>
      </p:sp>
      <p:sp>
        <p:nvSpPr>
          <p:cNvPr id="13" name="Text Placeholder 12"/>
          <p:cNvSpPr>
            <a:spLocks noGrp="1"/>
          </p:cNvSpPr>
          <p:nvPr>
            <p:ph type="body" sz="quarter" idx="3"/>
          </p:nvPr>
        </p:nvSpPr>
        <p:spPr>
          <a:xfrm>
            <a:off x="6854634" y="755008"/>
            <a:ext cx="5964113" cy="968450"/>
          </a:xfrm>
        </p:spPr>
        <p:txBody>
          <a:bodyPr/>
          <a:lstStyle/>
          <a:p>
            <a:pPr algn="r"/>
            <a:r>
              <a:rPr lang="en-US" smtClean="0"/>
              <a:t>that will </a:t>
            </a:r>
          </a:p>
          <a:p>
            <a:pPr algn="r"/>
            <a:r>
              <a:rPr lang="en-US" smtClean="0"/>
              <a:t>allow objects of varying visual weight to balance one another around a fulcrum point</a:t>
            </a:r>
            <a:endParaRPr lang="en-US" dirty="0"/>
          </a:p>
        </p:txBody>
      </p:sp>
      <p:pic>
        <p:nvPicPr>
          <p:cNvPr id="11" name="Picture 2" descr="http://desktoppub.about.com/library/01art/s2c2-asymmetricalbalance2.gif"/>
          <p:cNvPicPr>
            <a:picLocks noGrp="1" noChangeAspect="1" noChangeArrowheads="1"/>
          </p:cNvPicPr>
          <p:nvPr>
            <p:ph sz="quarter" idx="4"/>
          </p:nvPr>
        </p:nvPicPr>
        <p:blipFill>
          <a:blip r:embed="rId2" cstate="print"/>
          <a:stretch>
            <a:fillRect/>
          </a:stretch>
        </p:blipFill>
        <p:spPr>
          <a:xfrm>
            <a:off x="6873800" y="1750291"/>
            <a:ext cx="4216576" cy="5449925"/>
          </a:xfrm>
        </p:spPr>
      </p:pic>
      <p:sp>
        <p:nvSpPr>
          <p:cNvPr id="4" name="Date Placeholder 3"/>
          <p:cNvSpPr>
            <a:spLocks noGrp="1"/>
          </p:cNvSpPr>
          <p:nvPr>
            <p:ph type="dt" sz="half" idx="10"/>
          </p:nvPr>
        </p:nvSpPr>
        <p:spPr/>
        <p:txBody>
          <a:bodyPr/>
          <a:lstStyle/>
          <a:p>
            <a:fld id="{1B138E46-9AF8-4720-9554-8C129DD5A71A}"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8</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sp>
        <p:nvSpPr>
          <p:cNvPr id="20" name="Content Placeholder 1"/>
          <p:cNvSpPr>
            <a:spLocks noGrp="1"/>
          </p:cNvSpPr>
          <p:nvPr>
            <p:ph sz="half" idx="2"/>
          </p:nvPr>
        </p:nvSpPr>
        <p:spPr>
          <a:xfrm>
            <a:off x="675005" y="1264973"/>
            <a:ext cx="5961771" cy="5903207"/>
          </a:xfrm>
        </p:spPr>
        <p:txBody>
          <a:bodyPr/>
          <a:lstStyle/>
          <a:p>
            <a:pPr marL="0" indent="0" algn="ctr">
              <a:buNone/>
            </a:pPr>
            <a:r>
              <a:rPr lang="en-US" dirty="0" smtClean="0">
                <a:solidFill>
                  <a:srgbClr val="C00000"/>
                </a:solidFill>
              </a:rPr>
              <a:t>Balance </a:t>
            </a:r>
            <a:r>
              <a:rPr lang="en-US" dirty="0" smtClean="0"/>
              <a:t>is the concept of visual equilibrium, </a:t>
            </a:r>
            <a:br>
              <a:rPr lang="en-US" dirty="0" smtClean="0"/>
            </a:br>
            <a:r>
              <a:rPr lang="en-US" dirty="0" smtClean="0"/>
              <a:t>and relates to our physical sense of balance.</a:t>
            </a:r>
          </a:p>
          <a:p>
            <a:pPr marL="0" indent="0" algn="ctr">
              <a:buNone/>
            </a:pPr>
            <a:r>
              <a:rPr lang="en-US" dirty="0" smtClean="0"/>
              <a:t>Proportion</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907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smtClean="0"/>
              <a:t>proportion</a:t>
            </a:r>
            <a:endParaRPr lang="en-US" dirty="0"/>
          </a:p>
        </p:txBody>
      </p:sp>
      <p:sp>
        <p:nvSpPr>
          <p:cNvPr id="2" name="Content Placeholder 1"/>
          <p:cNvSpPr>
            <a:spLocks noGrp="1"/>
          </p:cNvSpPr>
          <p:nvPr>
            <p:ph sz="half" idx="2"/>
          </p:nvPr>
        </p:nvSpPr>
        <p:spPr/>
        <p:txBody>
          <a:bodyPr/>
          <a:lstStyle/>
          <a:p>
            <a:pPr marL="0" indent="0" algn="ctr">
              <a:buNone/>
            </a:pPr>
            <a:r>
              <a:rPr lang="en-US" dirty="0" smtClean="0"/>
              <a:t>Balance </a:t>
            </a:r>
          </a:p>
          <a:p>
            <a:pPr marL="0" indent="-505983">
              <a:buNone/>
            </a:pPr>
            <a:r>
              <a:rPr lang="en-US" dirty="0" smtClean="0">
                <a:solidFill>
                  <a:srgbClr val="C00000"/>
                </a:solidFill>
              </a:rPr>
              <a:t>Proportion</a:t>
            </a:r>
            <a:r>
              <a:rPr lang="en-US" dirty="0" smtClean="0"/>
              <a:t> refers to the relative size </a:t>
            </a:r>
          </a:p>
          <a:p>
            <a:pPr marL="0" indent="-505983">
              <a:buNone/>
            </a:pPr>
            <a:r>
              <a:rPr lang="en-US" dirty="0" smtClean="0"/>
              <a:t>and scale of the various elements in a design. </a:t>
            </a:r>
          </a:p>
          <a:p>
            <a:pPr marL="0" indent="0" algn="ctr">
              <a:buNone/>
            </a:pPr>
            <a:r>
              <a:rPr lang="en-US" dirty="0" smtClean="0"/>
              <a:t>Rhythm</a:t>
            </a:r>
          </a:p>
          <a:p>
            <a:pPr marL="0" indent="0" algn="ctr">
              <a:buNone/>
            </a:pPr>
            <a:r>
              <a:rPr lang="en-US" dirty="0" smtClean="0"/>
              <a:t>Emphasis</a:t>
            </a:r>
          </a:p>
          <a:p>
            <a:pPr marL="0" indent="0" algn="ctr">
              <a:buNone/>
            </a:pPr>
            <a:r>
              <a:rPr lang="en-US" dirty="0" smtClean="0"/>
              <a:t>Unity </a:t>
            </a:r>
            <a:endParaRPr lang="en-US" dirty="0"/>
          </a:p>
        </p:txBody>
      </p:sp>
      <p:sp>
        <p:nvSpPr>
          <p:cNvPr id="16" name="Text Placeholder 15"/>
          <p:cNvSpPr>
            <a:spLocks noGrp="1"/>
          </p:cNvSpPr>
          <p:nvPr>
            <p:ph type="body" sz="quarter" idx="3"/>
          </p:nvPr>
        </p:nvSpPr>
        <p:spPr>
          <a:xfrm>
            <a:off x="6854634" y="714720"/>
            <a:ext cx="5964113" cy="637354"/>
          </a:xfrm>
        </p:spPr>
        <p:txBody>
          <a:bodyPr/>
          <a:lstStyle/>
          <a:p>
            <a:r>
              <a:rPr lang="en-US" smtClean="0"/>
              <a:t>the issue is the relationship between objects, or parts, of a whole</a:t>
            </a:r>
            <a:endParaRPr lang="en-US" dirty="0"/>
          </a:p>
        </p:txBody>
      </p:sp>
      <p:pic>
        <p:nvPicPr>
          <p:cNvPr id="19" name="Picture 4" descr="http://www.bluemoonwebdesign.com/images/Lessons/bad-proportion.gif"/>
          <p:cNvPicPr>
            <a:picLocks noGrp="1" noChangeAspect="1" noChangeArrowheads="1"/>
          </p:cNvPicPr>
          <p:nvPr>
            <p:ph sz="quarter" idx="4"/>
          </p:nvPr>
        </p:nvPicPr>
        <p:blipFill>
          <a:blip r:embed="rId2" cstate="print"/>
          <a:stretch>
            <a:fillRect/>
          </a:stretch>
        </p:blipFill>
        <p:spPr>
          <a:xfrm>
            <a:off x="7220655" y="1405595"/>
            <a:ext cx="5232069" cy="5132935"/>
          </a:xfrm>
        </p:spPr>
      </p:pic>
      <p:sp>
        <p:nvSpPr>
          <p:cNvPr id="4" name="Date Placeholder 3"/>
          <p:cNvSpPr>
            <a:spLocks noGrp="1"/>
          </p:cNvSpPr>
          <p:nvPr>
            <p:ph type="dt" sz="half" idx="10"/>
          </p:nvPr>
        </p:nvSpPr>
        <p:spPr/>
        <p:txBody>
          <a:bodyPr/>
          <a:lstStyle/>
          <a:p>
            <a:fld id="{D117B162-45C2-407F-9666-89FBE23EC1C4}" type="datetime3">
              <a:rPr lang="en-US" smtClean="0">
                <a:solidFill>
                  <a:prstClr val="black">
                    <a:tint val="75000"/>
                  </a:prstClr>
                </a:solidFill>
              </a:rPr>
              <a:pPr/>
              <a:t>25 September 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User Interface Design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9</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smtClean="0"/>
              <a:t>Some principles of design</a:t>
            </a:r>
            <a:endParaRPr lang="en-US" dirty="0"/>
          </a:p>
        </p:txBody>
      </p:sp>
      <p:cxnSp>
        <p:nvCxnSpPr>
          <p:cNvPr id="21" name="Straight Connector 20"/>
          <p:cNvCxnSpPr/>
          <p:nvPr/>
        </p:nvCxnSpPr>
        <p:spPr>
          <a:xfrm>
            <a:off x="6159928" y="455390"/>
            <a:ext cx="134593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6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ilverGlobe">
  <a:themeElements>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orldwid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wid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wid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wid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wid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wid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wid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wid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wid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wid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wid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wid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18.template.0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SilverGlobe</Template>
  <TotalTime>196</TotalTime>
  <Words>3518</Words>
  <Application>Microsoft Office PowerPoint</Application>
  <PresentationFormat>Custom</PresentationFormat>
  <Paragraphs>870</Paragraphs>
  <Slides>55</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Arial</vt:lpstr>
      <vt:lpstr>Berlin Sans FB</vt:lpstr>
      <vt:lpstr>Calibri</vt:lpstr>
      <vt:lpstr>Century Gothic</vt:lpstr>
      <vt:lpstr>Helvetica</vt:lpstr>
      <vt:lpstr>Times New Roman</vt:lpstr>
      <vt:lpstr>Trebuchet MS</vt:lpstr>
      <vt:lpstr>Wingdings</vt:lpstr>
      <vt:lpstr>SilverGlobe</vt:lpstr>
      <vt:lpstr>718.template.02</vt:lpstr>
      <vt:lpstr>Visual Design Principles</vt:lpstr>
      <vt:lpstr>15. Visual Design Principles</vt:lpstr>
      <vt:lpstr>Let’s consider a bit of theory before delving deeper</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Some principles of design</vt:lpstr>
      <vt:lpstr>Aesthetics and Experience-Centered Design</vt:lpstr>
      <vt:lpstr>Aesthetics and Experience-Centered Design</vt:lpstr>
      <vt:lpstr>Aesthetics and Experience-Centered Design</vt:lpstr>
      <vt:lpstr>Theoretical underpinnings</vt:lpstr>
      <vt:lpstr>How the brain sees</vt:lpstr>
      <vt:lpstr>How the brain sees - vision</vt:lpstr>
      <vt:lpstr>How the brain sees - vision</vt:lpstr>
      <vt:lpstr>How the brain sees - vision</vt:lpstr>
      <vt:lpstr>How the brain sees - vision</vt:lpstr>
      <vt:lpstr>How the brain sees - vision</vt:lpstr>
      <vt:lpstr>How the brain sees - vision</vt:lpstr>
      <vt:lpstr>How the brain sees - vision</vt:lpstr>
      <vt:lpstr>How the brain sees - vision</vt:lpstr>
      <vt:lpstr>Constructing meaning for what it sees</vt:lpstr>
      <vt:lpstr>Constructing meaning for what it sees</vt:lpstr>
      <vt:lpstr>Constructing meaning for what it sees</vt:lpstr>
      <vt:lpstr>Constructing meaning for what it sees</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Gestalt Theory</vt:lpstr>
      <vt:lpstr>We seem as a species to be driven by a desire to make meanings </vt:lpstr>
      <vt:lpstr>So, which is it?</vt:lpstr>
      <vt:lpstr>So, which is it?</vt:lpstr>
      <vt:lpstr>So, which is it?</vt:lpstr>
      <vt:lpstr>Next time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INLS758</dc:title>
  <dc:creator>R.E. Bergquist</dc:creator>
  <cp:lastModifiedBy>Bergquist - 112</cp:lastModifiedBy>
  <cp:revision>11</cp:revision>
  <cp:lastPrinted>1601-01-01T00:00:00Z</cp:lastPrinted>
  <dcterms:created xsi:type="dcterms:W3CDTF">2012-07-10T20:38:27Z</dcterms:created>
  <dcterms:modified xsi:type="dcterms:W3CDTF">2014-09-25T11:47:45Z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TC010875711033</vt:lpwstr>
  </property>
</Properties>
</file>