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32661" algn="l" defTabSz="6530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959193" algn="l" defTabSz="6530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285726" algn="l" defTabSz="6530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612258" algn="l" defTabSz="6530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7"/>
    <a:srgbClr val="ECF0F4"/>
    <a:srgbClr val="FCFDFE"/>
    <a:srgbClr val="B5C4D7"/>
    <a:srgbClr val="FFFFFF"/>
    <a:srgbClr val="E8FBFC"/>
    <a:srgbClr val="B7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8" d="100"/>
          <a:sy n="18" d="100"/>
        </p:scale>
        <p:origin x="-210" y="-31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4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7"/>
            <a:ext cx="23043356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326532" indent="0" algn="ctr">
              <a:buNone/>
              <a:defRPr/>
            </a:lvl2pPr>
            <a:lvl3pPr marL="653064" indent="0" algn="ctr">
              <a:buNone/>
              <a:defRPr/>
            </a:lvl3pPr>
            <a:lvl4pPr marL="979597" indent="0" algn="ctr">
              <a:buNone/>
              <a:defRPr/>
            </a:lvl4pPr>
            <a:lvl5pPr marL="1306129" indent="0" algn="ctr">
              <a:buNone/>
              <a:defRPr/>
            </a:lvl5pPr>
            <a:lvl6pPr marL="1632661" indent="0" algn="ctr">
              <a:buNone/>
              <a:defRPr/>
            </a:lvl6pPr>
            <a:lvl7pPr marL="1959193" indent="0" algn="ctr">
              <a:buNone/>
              <a:defRPr/>
            </a:lvl7pPr>
            <a:lvl8pPr marL="2285726" indent="0" algn="ctr">
              <a:buNone/>
              <a:defRPr/>
            </a:lvl8pPr>
            <a:lvl9pPr marL="261225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A0AC-45AC-4A5E-9B5C-D535F1A374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1E7EA-B017-48C0-A6DB-1F443E873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567"/>
            <a:ext cx="6994922" cy="175556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951567"/>
            <a:ext cx="20872847" cy="175556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1D44E-B955-4288-8C45-A5CC2D682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9CAE-E508-4DF2-8674-F2FC5E28B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292"/>
            <a:ext cx="27980879" cy="435821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692"/>
            <a:ext cx="27980879" cy="480060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532" indent="0">
              <a:buNone/>
              <a:defRPr sz="1300"/>
            </a:lvl2pPr>
            <a:lvl3pPr marL="653064" indent="0">
              <a:buNone/>
              <a:defRPr sz="1100"/>
            </a:lvl3pPr>
            <a:lvl4pPr marL="979597" indent="0">
              <a:buNone/>
              <a:defRPr sz="1000"/>
            </a:lvl4pPr>
            <a:lvl5pPr marL="1306129" indent="0">
              <a:buNone/>
              <a:defRPr sz="1000"/>
            </a:lvl5pPr>
            <a:lvl6pPr marL="1632661" indent="0">
              <a:buNone/>
              <a:defRPr sz="1000"/>
            </a:lvl6pPr>
            <a:lvl7pPr marL="1959193" indent="0">
              <a:buNone/>
              <a:defRPr sz="1000"/>
            </a:lvl7pPr>
            <a:lvl8pPr marL="2285726" indent="0">
              <a:buNone/>
              <a:defRPr sz="1000"/>
            </a:lvl8pPr>
            <a:lvl9pPr marL="261225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6A87-7795-4E0D-BD27-615CE317FE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6340476"/>
            <a:ext cx="13933884" cy="1316672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0" y="6340476"/>
            <a:ext cx="13933885" cy="1316672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17DAE-5D37-4F13-840A-E0BD48BEC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8417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784"/>
            <a:ext cx="14544675" cy="2046817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90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4"/>
            <a:ext cx="14550628" cy="2046817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2" indent="0">
              <a:buNone/>
              <a:defRPr sz="1400" b="1"/>
            </a:lvl2pPr>
            <a:lvl3pPr marL="653064" indent="0">
              <a:buNone/>
              <a:defRPr sz="1300" b="1"/>
            </a:lvl3pPr>
            <a:lvl4pPr marL="979597" indent="0">
              <a:buNone/>
              <a:defRPr sz="1100" b="1"/>
            </a:lvl4pPr>
            <a:lvl5pPr marL="1306129" indent="0">
              <a:buNone/>
              <a:defRPr sz="1100" b="1"/>
            </a:lvl5pPr>
            <a:lvl6pPr marL="1632661" indent="0">
              <a:buNone/>
              <a:defRPr sz="1100" b="1"/>
            </a:lvl6pPr>
            <a:lvl7pPr marL="1959193" indent="0">
              <a:buNone/>
              <a:defRPr sz="1100" b="1"/>
            </a:lvl7pPr>
            <a:lvl8pPr marL="2285726" indent="0">
              <a:buNone/>
              <a:defRPr sz="1100" b="1"/>
            </a:lvl8pPr>
            <a:lvl9pPr marL="261225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90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1618F-E7D7-4722-8668-3F0E11E6A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28CDB-B194-4A43-B91B-6CD369919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EBA1-84EE-42BD-A915-7E3ABDCDD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4184"/>
            <a:ext cx="10829925" cy="371792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109"/>
            <a:ext cx="10829925" cy="15011400"/>
          </a:xfrm>
        </p:spPr>
        <p:txBody>
          <a:bodyPr/>
          <a:lstStyle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4487-2C8A-437D-A8F0-044F67043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1709"/>
            <a:ext cx="19751278" cy="181398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1092"/>
            <a:ext cx="19751278" cy="13166725"/>
          </a:xfrm>
        </p:spPr>
        <p:txBody>
          <a:bodyPr/>
          <a:lstStyle>
            <a:lvl1pPr marL="0" indent="0">
              <a:buNone/>
              <a:defRPr sz="2300"/>
            </a:lvl1pPr>
            <a:lvl2pPr marL="326532" indent="0">
              <a:buNone/>
              <a:defRPr sz="2000"/>
            </a:lvl2pPr>
            <a:lvl3pPr marL="653064" indent="0">
              <a:buNone/>
              <a:defRPr sz="1700"/>
            </a:lvl3pPr>
            <a:lvl4pPr marL="979597" indent="0">
              <a:buNone/>
              <a:defRPr sz="1400"/>
            </a:lvl4pPr>
            <a:lvl5pPr marL="1306129" indent="0">
              <a:buNone/>
              <a:defRPr sz="1400"/>
            </a:lvl5pPr>
            <a:lvl6pPr marL="1632661" indent="0">
              <a:buNone/>
              <a:defRPr sz="1400"/>
            </a:lvl6pPr>
            <a:lvl7pPr marL="1959193" indent="0">
              <a:buNone/>
              <a:defRPr sz="1400"/>
            </a:lvl7pPr>
            <a:lvl8pPr marL="2285726" indent="0">
              <a:buNone/>
              <a:defRPr sz="1400"/>
            </a:lvl8pPr>
            <a:lvl9pPr marL="2612258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692"/>
            <a:ext cx="19751278" cy="2574925"/>
          </a:xfrm>
        </p:spPr>
        <p:txBody>
          <a:bodyPr/>
          <a:lstStyle>
            <a:lvl1pPr marL="0" indent="0">
              <a:buNone/>
              <a:defRPr sz="1000"/>
            </a:lvl1pPr>
            <a:lvl2pPr marL="326532" indent="0">
              <a:buNone/>
              <a:defRPr sz="900"/>
            </a:lvl2pPr>
            <a:lvl3pPr marL="653064" indent="0">
              <a:buNone/>
              <a:defRPr sz="700"/>
            </a:lvl3pPr>
            <a:lvl4pPr marL="979597" indent="0">
              <a:buNone/>
              <a:defRPr sz="600"/>
            </a:lvl4pPr>
            <a:lvl5pPr marL="1306129" indent="0">
              <a:buNone/>
              <a:defRPr sz="600"/>
            </a:lvl5pPr>
            <a:lvl6pPr marL="1632661" indent="0">
              <a:buNone/>
              <a:defRPr sz="600"/>
            </a:lvl6pPr>
            <a:lvl7pPr marL="1959193" indent="0">
              <a:buNone/>
              <a:defRPr sz="600"/>
            </a:lvl7pPr>
            <a:lvl8pPr marL="2285726" indent="0">
              <a:buNone/>
              <a:defRPr sz="600"/>
            </a:lvl8pPr>
            <a:lvl9pPr marL="261225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B297-851E-4E2E-9463-3CF4AF40D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166" y="1951567"/>
            <a:ext cx="2798206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465" tIns="156732" rIns="313465" bIns="1567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166" y="6340476"/>
            <a:ext cx="27982069" cy="131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465" tIns="156732" rIns="313465" bIns="156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166" y="19995092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465" tIns="156732" rIns="313465" bIns="156732" numCol="1" anchor="t" anchorCtr="0" compatLnSpc="1">
            <a:prstTxWarp prst="textNoShape">
              <a:avLst/>
            </a:prstTxWarp>
          </a:bodyPr>
          <a:lstStyle>
            <a:lvl1pPr defTabSz="3134937">
              <a:defRPr sz="48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835" y="19995092"/>
            <a:ext cx="10422731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465" tIns="156732" rIns="313465" bIns="156732" numCol="1" anchor="t" anchorCtr="0" compatLnSpc="1">
            <a:prstTxWarp prst="textNoShape">
              <a:avLst/>
            </a:prstTxWarp>
          </a:bodyPr>
          <a:lstStyle>
            <a:lvl1pPr algn="ctr" defTabSz="3134937">
              <a:defRPr sz="48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235" y="19995092"/>
            <a:ext cx="6858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465" tIns="156732" rIns="313465" bIns="156732" numCol="1" anchor="t" anchorCtr="0" compatLnSpc="1">
            <a:prstTxWarp prst="textNoShape">
              <a:avLst/>
            </a:prstTxWarp>
          </a:bodyPr>
          <a:lstStyle>
            <a:lvl1pPr algn="r" defTabSz="3134937">
              <a:defRPr sz="4800" smtClean="0"/>
            </a:lvl1pPr>
          </a:lstStyle>
          <a:p>
            <a:pPr>
              <a:defRPr/>
            </a:pPr>
            <a:fld id="{DD32B48A-10F4-487D-B09B-E8C899039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4937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4937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2pPr>
      <a:lvl3pPr algn="ctr" defTabSz="3134937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3pPr>
      <a:lvl4pPr algn="ctr" defTabSz="3134937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4pPr>
      <a:lvl5pPr algn="ctr" defTabSz="3134937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5pPr>
      <a:lvl6pPr marL="326532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6pPr>
      <a:lvl7pPr marL="653064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7pPr>
      <a:lvl8pPr marL="979597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8pPr>
      <a:lvl9pPr marL="1306129" algn="ctr" defTabSz="3134937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9pPr>
    </p:titleStyle>
    <p:bodyStyle>
      <a:lvl1pPr marL="1175743" indent="-1175743" algn="l" defTabSz="3134937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632" indent="-980731" algn="l" defTabSz="3134937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521" indent="-784584" algn="l" defTabSz="3134937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5288" indent="-783451" algn="l" defTabSz="3134937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52189" indent="-782317" algn="l" defTabSz="3134937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378722" indent="-782317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705254" indent="-782317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031786" indent="-782317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358318" indent="-782317" algn="l" defTabSz="3134937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32918400" cy="219456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5306" tIns="32653" rIns="65306" bIns="32653" anchor="ctr"/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09650" y="990600"/>
            <a:ext cx="30861000" cy="297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837"/>
            <a:r>
              <a:rPr lang="en-US" sz="7500" b="1" dirty="0" smtClean="0">
                <a:latin typeface="Arial" pitchFamily="34" charset="0"/>
                <a:cs typeface="Arial" pitchFamily="34" charset="0"/>
              </a:rPr>
              <a:t>Lift Every Voice: </a:t>
            </a:r>
          </a:p>
          <a:p>
            <a:pPr algn="ctr" defTabSz="913837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Preserving and Teaching Civil Rights History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172700" y="1752600"/>
            <a:ext cx="22745700" cy="212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 defTabSz="913837">
              <a:spcBef>
                <a:spcPct val="50000"/>
              </a:spcBef>
            </a:pPr>
            <a:endParaRPr lang="en-US" sz="9600" dirty="0">
              <a:latin typeface="Letter Gothic" pitchFamily="49" charset="0"/>
            </a:endParaRPr>
          </a:p>
          <a:p>
            <a:pPr algn="ctr" defTabSz="913837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0725150" y="7543800"/>
            <a:ext cx="11468100" cy="130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65306" tIns="32653" rIns="65306" bIns="32653" anchor="ctr"/>
          <a:lstStyle/>
          <a:p>
            <a:pPr defTabSz="913837"/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22783800" y="7391400"/>
            <a:ext cx="9029700" cy="13030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837"/>
            <a:endParaRPr lang="en-US" sz="2400" dirty="0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990600" y="7467600"/>
            <a:ext cx="9029700" cy="12954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79222" tIns="89611" rIns="179222" bIns="89611" anchor="ctr"/>
          <a:lstStyle/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Marchers © Takestock/Matt Herron; Policeman and Rosa Parks © AP Photo/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Gene Herrick Students at Little Rock’s Central High School ©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CORBIS/Bettmann; Dr. King’s speech © CORBIS/Bob Adelman</a:t>
            </a: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just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Southern Poverty Law </a:t>
            </a:r>
          </a:p>
          <a:p>
            <a:pPr algn="just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Center’s (SPLC) </a:t>
            </a:r>
            <a:r>
              <a:rPr lang="en-US" sz="5400" i="1" dirty="0" smtClean="0">
                <a:latin typeface="Arial" pitchFamily="34" charset="0"/>
                <a:cs typeface="Arial" pitchFamily="34" charset="0"/>
              </a:rPr>
              <a:t>Teaching </a:t>
            </a:r>
          </a:p>
          <a:p>
            <a:pPr algn="just" defTabSz="913837"/>
            <a:r>
              <a:rPr lang="en-US" sz="5400" i="1" dirty="0" smtClean="0">
                <a:latin typeface="Arial" pitchFamily="34" charset="0"/>
                <a:cs typeface="Arial" pitchFamily="34" charset="0"/>
              </a:rPr>
              <a:t>the Movement: The State of </a:t>
            </a:r>
          </a:p>
          <a:p>
            <a:pPr algn="just" defTabSz="913837"/>
            <a:r>
              <a:rPr lang="en-US" sz="5400" i="1" dirty="0" smtClean="0">
                <a:latin typeface="Arial" pitchFamily="34" charset="0"/>
                <a:cs typeface="Arial" pitchFamily="34" charset="0"/>
              </a:rPr>
              <a:t>Civil Rights Education in the</a:t>
            </a:r>
          </a:p>
          <a:p>
            <a:pPr algn="just" defTabSz="913837"/>
            <a:r>
              <a:rPr lang="en-US" sz="5400" i="1" dirty="0" smtClean="0">
                <a:latin typeface="Arial" pitchFamily="34" charset="0"/>
                <a:cs typeface="Arial" pitchFamily="34" charset="0"/>
              </a:rPr>
              <a:t>United States,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concluded </a:t>
            </a:r>
          </a:p>
          <a:p>
            <a:pPr algn="just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that Civil Rights history is </a:t>
            </a:r>
          </a:p>
          <a:p>
            <a:pPr algn="just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not being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effectively taught;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just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recommending that </a:t>
            </a:r>
          </a:p>
          <a:p>
            <a:pPr algn="just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knowledge bases, materials</a:t>
            </a:r>
          </a:p>
          <a:p>
            <a:pPr algn="just"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2" name="Picture 14" descr="F:\USC\J801\IMLS_Logo_Bl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12800" y="1143000"/>
            <a:ext cx="5577840" cy="2514600"/>
          </a:xfrm>
          <a:prstGeom prst="rect">
            <a:avLst/>
          </a:prstGeom>
          <a:noFill/>
        </p:spPr>
      </p:pic>
      <p:pic>
        <p:nvPicPr>
          <p:cNvPr id="2063" name="Picture 15" descr="C:\Users\Welch\AppData\Local\Temp\SchoolLibrary_Lin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71600"/>
            <a:ext cx="5181600" cy="201168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 bwMode="auto">
          <a:xfrm>
            <a:off x="11582400" y="4648200"/>
            <a:ext cx="20269200" cy="2133600"/>
          </a:xfrm>
          <a:prstGeom prst="rect">
            <a:avLst/>
          </a:prstGeom>
          <a:solidFill>
            <a:srgbClr val="FFFF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r" defTabSz="1279525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Celeste </a:t>
            </a:r>
            <a:r>
              <a:rPr kumimoji="0" lang="en-US" sz="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Â-Re, </a:t>
            </a:r>
            <a:r>
              <a:rPr lang="en-US" sz="6500" dirty="0" smtClean="0">
                <a:latin typeface="Arial" pitchFamily="34" charset="0"/>
                <a:cs typeface="Arial" pitchFamily="34" charset="0"/>
              </a:rPr>
              <a:t>Cultural Heritage Informatics Fellow</a:t>
            </a:r>
          </a:p>
          <a:p>
            <a:pPr marL="0" marR="0" indent="0" algn="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700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welch4@email.sc.edu</a:t>
            </a:r>
          </a:p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3000" y="6019800"/>
            <a:ext cx="519084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6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96600" y="7391401"/>
            <a:ext cx="11533927" cy="1525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models of best practice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must be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identified and created.   </a:t>
            </a: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r>
              <a:rPr lang="en-US" sz="6700" b="1" dirty="0" smtClean="0">
                <a:latin typeface="Arial" pitchFamily="34" charset="0"/>
                <a:cs typeface="Arial" pitchFamily="34" charset="0"/>
              </a:rPr>
              <a:t>Proposed </a:t>
            </a:r>
            <a:r>
              <a:rPr lang="en-US" sz="6700" b="1" dirty="0" smtClean="0">
                <a:latin typeface="Arial" pitchFamily="34" charset="0"/>
                <a:cs typeface="Arial" pitchFamily="34" charset="0"/>
              </a:rPr>
              <a:t>Project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Stakeholder communities in South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Carolina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have joined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with SPLC and the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Roy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Rosenzweig Center for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History and New Media, to launch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the Lift Every Voice project, a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national initiative aimed at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identifying digital curators, archivists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and librarians to assess Civil Rights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holdings, and collect oral histories of </a:t>
            </a:r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surviving Civil Rights activists.  </a:t>
            </a:r>
          </a:p>
          <a:p>
            <a:pPr defTabSz="913837"/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defTabSz="913837"/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Teaching_the_Movemen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7467600"/>
            <a:ext cx="6654800" cy="35179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2707600" y="11506200"/>
            <a:ext cx="9296400" cy="1155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837"/>
            <a:r>
              <a:rPr lang="en-US" sz="3000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Minuette Floyd, photographer</a:t>
            </a:r>
          </a:p>
          <a:p>
            <a:pPr defTabSz="913837"/>
            <a:r>
              <a:rPr lang="en-US" sz="6700" b="1" dirty="0" smtClean="0">
                <a:latin typeface="Arial" pitchFamily="34" charset="0"/>
                <a:cs typeface="Arial" pitchFamily="34" charset="0"/>
              </a:rPr>
              <a:t>Objectives</a:t>
            </a:r>
          </a:p>
          <a:p>
            <a:pPr lvl="0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685800" lvl="0" indent="-685800" defTabSz="913837">
              <a:buFont typeface="Wingdings" pitchFamily="2" charset="2"/>
              <a:buChar char="§"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Develop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guidelines, model</a:t>
            </a:r>
          </a:p>
          <a:p>
            <a:pPr lvl="0"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and  network for collecting and preserving  Civil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Rights 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lvl="0" defTabSz="913837"/>
            <a:r>
              <a:rPr lang="en-US" sz="5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rtifacts. </a:t>
            </a:r>
          </a:p>
          <a:p>
            <a:pPr lvl="0" defTabSz="913837"/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marL="685800" lvl="0" indent="-685800" defTabSz="913837">
              <a:buFont typeface="Wingdings" pitchFamily="2" charset="2"/>
              <a:buChar char="§"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Develop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digital collections and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web-based Civil Rights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history archive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.   </a:t>
            </a:r>
          </a:p>
          <a:p>
            <a:pPr defTabSz="913837"/>
            <a:endParaRPr lang="en-US" sz="5400" dirty="0"/>
          </a:p>
          <a:p>
            <a:pPr lvl="0" defTabSz="913837"/>
            <a:endParaRPr lang="en-US" sz="5400" dirty="0"/>
          </a:p>
          <a:p>
            <a:pPr defTabSz="913837"/>
            <a:r>
              <a:rPr lang="en-US" sz="5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4" name="Picture 16" descr="C:\Users\Welch\AppData\Local\Temp\plann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17400" y="7772400"/>
            <a:ext cx="4668573" cy="384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190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Cain Project Rice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Volz</dc:creator>
  <cp:lastModifiedBy>faculty</cp:lastModifiedBy>
  <cp:revision>48</cp:revision>
  <dcterms:created xsi:type="dcterms:W3CDTF">2000-03-31T17:39:35Z</dcterms:created>
  <dcterms:modified xsi:type="dcterms:W3CDTF">2013-03-12T17:56:52Z</dcterms:modified>
</cp:coreProperties>
</file>